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8" r:id="rId2"/>
    <p:sldId id="539" r:id="rId3"/>
    <p:sldId id="541" r:id="rId4"/>
    <p:sldId id="542" r:id="rId5"/>
    <p:sldId id="543" r:id="rId6"/>
    <p:sldId id="544" r:id="rId7"/>
    <p:sldId id="537" r:id="rId8"/>
    <p:sldId id="545" r:id="rId9"/>
    <p:sldId id="546" r:id="rId10"/>
    <p:sldId id="5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74638"/>
            <a:ext cx="88392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1"/>
            <a:ext cx="5384800" cy="494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94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D1F091-4815-4AA6-9F42-91AC4660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FDC3F9-8C21-44BD-8AE0-F5292F51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5F71E8-61D9-4F9B-B6B5-8C9E6774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6DA82-6E0E-4DDD-A221-DCFD51AA7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8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5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8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9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BE52-B636-4400-8C59-8DBB9BE35B4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B3B5-2536-4210-9A6F-208148B5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51A2-66A7-45B8-AD55-E19C1CA71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8399" y="2650835"/>
            <a:ext cx="3954181" cy="2521527"/>
          </a:xfrm>
        </p:spPr>
        <p:txBody>
          <a:bodyPr>
            <a:noAutofit/>
          </a:bodyPr>
          <a:lstStyle/>
          <a:p>
            <a:r>
              <a:rPr lang="en-US" sz="8000" dirty="0"/>
              <a:t>New Retail Website</a:t>
            </a:r>
          </a:p>
        </p:txBody>
      </p:sp>
      <p:pic>
        <p:nvPicPr>
          <p:cNvPr id="5" name="Picture 4" descr="A picture containing man, indoor, doing, black&#10;&#10;Description automatically generated">
            <a:extLst>
              <a:ext uri="{FF2B5EF4-FFF2-40B4-BE49-F238E27FC236}">
                <a16:creationId xmlns:a16="http://schemas.microsoft.com/office/drawing/2014/main" id="{AF8D60AE-C189-4192-8CEE-D52600C7E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67" y="1381583"/>
            <a:ext cx="6545320" cy="49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0D5B-1E19-41CD-9B60-AB173C41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retail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C1FB3-2E52-4F91-A8AF-9335A804027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Full beta in April </a:t>
            </a:r>
          </a:p>
        </p:txBody>
      </p:sp>
    </p:spTree>
    <p:extLst>
      <p:ext uri="{BB962C8B-B14F-4D97-AF65-F5344CB8AC3E}">
        <p14:creationId xmlns:p14="http://schemas.microsoft.com/office/powerpoint/2010/main" val="426222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93A3-A6E4-4A70-BE1B-6CA04C3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Retail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8989-1966-4FFF-9837-3C758963B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  <a:p>
            <a:pPr lvl="1"/>
            <a:r>
              <a:rPr lang="en-US" dirty="0"/>
              <a:t>CCS hired a consultant who is known in the industry as one of the best web designers.   Contracts with Dell to do their websites. </a:t>
            </a:r>
          </a:p>
          <a:p>
            <a:pPr lvl="1"/>
            <a:r>
              <a:rPr lang="en-US" dirty="0"/>
              <a:t>Looked at 21 similar websites</a:t>
            </a:r>
          </a:p>
          <a:p>
            <a:pPr lvl="2"/>
            <a:r>
              <a:rPr lang="en-US" dirty="0"/>
              <a:t>Competitors</a:t>
            </a:r>
          </a:p>
          <a:p>
            <a:pPr lvl="2"/>
            <a:r>
              <a:rPr lang="en-US" dirty="0"/>
              <a:t>Indirect competitors (Walgreens, Shutterfly…)</a:t>
            </a:r>
          </a:p>
          <a:p>
            <a:pPr lvl="1"/>
            <a:r>
              <a:rPr lang="en-US" dirty="0"/>
              <a:t>Reviewed existing customer wish list</a:t>
            </a:r>
          </a:p>
          <a:p>
            <a:pPr lvl="1"/>
            <a:r>
              <a:rPr lang="en-US" dirty="0"/>
              <a:t>Reviewed existing marketing wish list</a:t>
            </a:r>
          </a:p>
          <a:p>
            <a:pPr lvl="1"/>
            <a:r>
              <a:rPr lang="en-US" dirty="0"/>
              <a:t>Looked at existing weakness in the current website</a:t>
            </a:r>
          </a:p>
          <a:p>
            <a:pPr lvl="1"/>
            <a:r>
              <a:rPr lang="en-US" dirty="0"/>
              <a:t>Looked at existing strengths in the current website</a:t>
            </a:r>
          </a:p>
          <a:p>
            <a:pPr lvl="1"/>
            <a:r>
              <a:rPr lang="en-US" dirty="0"/>
              <a:t>Needed one website for both Mobile and Desktop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956E4-66DB-4079-8D0E-0ACA79C6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720" y="3338946"/>
            <a:ext cx="3092154" cy="30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93A3-A6E4-4A70-BE1B-6CA04C3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Retail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8989-1966-4FFF-9837-3C758963B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109477-D6DA-419C-B160-ADBFC2061DA6}"/>
              </a:ext>
            </a:extLst>
          </p:cNvPr>
          <p:cNvSpPr txBox="1">
            <a:spLocks/>
          </p:cNvSpPr>
          <p:nvPr/>
        </p:nvSpPr>
        <p:spPr>
          <a:xfrm>
            <a:off x="498994" y="1620260"/>
            <a:ext cx="5597006" cy="4872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Mobile vs. Desktop</a:t>
            </a:r>
          </a:p>
          <a:p>
            <a:pPr lvl="1"/>
            <a:r>
              <a:rPr lang="en-US" dirty="0"/>
              <a:t>71% off all CCS traffic is from a mobile device</a:t>
            </a:r>
          </a:p>
          <a:p>
            <a:pPr lvl="2"/>
            <a:r>
              <a:rPr lang="en-US" dirty="0"/>
              <a:t>This number has been around 65-70% for the past few years</a:t>
            </a:r>
          </a:p>
          <a:p>
            <a:pPr lvl="2"/>
            <a:r>
              <a:rPr lang="en-US" dirty="0"/>
              <a:t>Order averages are typically lower on mobile devices</a:t>
            </a:r>
          </a:p>
          <a:p>
            <a:pPr lvl="2"/>
            <a:r>
              <a:rPr lang="en-US" dirty="0"/>
              <a:t>Customers are more prone to make a purchase quickly on their phone</a:t>
            </a:r>
          </a:p>
          <a:p>
            <a:pPr lvl="2"/>
            <a:r>
              <a:rPr lang="en-US" dirty="0"/>
              <a:t>Orders placed on Mobile devices are shorter sessions than desktop</a:t>
            </a:r>
          </a:p>
          <a:p>
            <a:pPr lvl="2"/>
            <a:r>
              <a:rPr lang="en-US" dirty="0"/>
              <a:t>The longer the visits the higher the conversion rates and more dollars in the cart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1B6AD-090C-48E3-BE84-449C21FB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09304"/>
            <a:ext cx="5553745" cy="31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0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93A3-A6E4-4A70-BE1B-6CA04C3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Retail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8989-1966-4FFF-9837-3C758963B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59F43-2E05-4DEB-8436-EEFAC9E89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69" y="1469015"/>
            <a:ext cx="5800725" cy="3657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636F44-45B7-4DE9-BF1A-65198501B9E9}"/>
              </a:ext>
            </a:extLst>
          </p:cNvPr>
          <p:cNvSpPr txBox="1">
            <a:spLocks/>
          </p:cNvSpPr>
          <p:nvPr/>
        </p:nvSpPr>
        <p:spPr>
          <a:xfrm>
            <a:off x="703126" y="1620260"/>
            <a:ext cx="39981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Existing mobile website lacks some features of the existing desktop</a:t>
            </a:r>
          </a:p>
          <a:p>
            <a:pPr lvl="1"/>
            <a:r>
              <a:rPr lang="en-US" dirty="0"/>
              <a:t>Ecommerce mobile website struggles with lower conversion rates</a:t>
            </a:r>
          </a:p>
          <a:p>
            <a:pPr lvl="1"/>
            <a:r>
              <a:rPr lang="en-US" b="1" dirty="0"/>
              <a:t>All functions and features need to work on mobile website that work on desktop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3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93A3-A6E4-4A70-BE1B-6CA04C3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Retail website – Images page -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8989-1966-4FFF-9837-3C758963B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984FDD-997B-4318-B684-7EE10B2B97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91" y="1449241"/>
            <a:ext cx="7538218" cy="50436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D20F01-8A34-42C0-A209-D319B297F9EE}"/>
              </a:ext>
            </a:extLst>
          </p:cNvPr>
          <p:cNvSpPr txBox="1">
            <a:spLocks/>
          </p:cNvSpPr>
          <p:nvPr/>
        </p:nvSpPr>
        <p:spPr>
          <a:xfrm>
            <a:off x="182818" y="1627609"/>
            <a:ext cx="39981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dirty="0"/>
              <a:t>Continue to brand your page with your logo’s</a:t>
            </a:r>
          </a:p>
          <a:p>
            <a:pPr lvl="1"/>
            <a:r>
              <a:rPr lang="en-US" dirty="0"/>
              <a:t>Larger Group/Horizonal images</a:t>
            </a:r>
          </a:p>
          <a:p>
            <a:pPr lvl="1"/>
            <a:r>
              <a:rPr lang="en-US" dirty="0"/>
              <a:t>Uses 100% of monitor and will resize based on monitor size</a:t>
            </a:r>
          </a:p>
          <a:p>
            <a:pPr lvl="1"/>
            <a:r>
              <a:rPr lang="en-US" dirty="0"/>
              <a:t>Clean fresh look</a:t>
            </a:r>
          </a:p>
          <a:p>
            <a:pPr lvl="1"/>
            <a:r>
              <a:rPr lang="en-US" dirty="0"/>
              <a:t>Tools work both on desktop and 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6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93A3-A6E4-4A70-BE1B-6CA04C3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Retail website  Images page - 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8989-1966-4FFF-9837-3C758963B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1C6847-26A7-4B6D-9A3D-63809FF84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62" y="1825625"/>
            <a:ext cx="2761538" cy="47239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B903BE-AACA-4D51-8658-C0E062227B08}"/>
              </a:ext>
            </a:extLst>
          </p:cNvPr>
          <p:cNvSpPr txBox="1">
            <a:spLocks/>
          </p:cNvSpPr>
          <p:nvPr/>
        </p:nvSpPr>
        <p:spPr>
          <a:xfrm>
            <a:off x="3998029" y="2011952"/>
            <a:ext cx="3187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Better branding with your logo’s</a:t>
            </a:r>
          </a:p>
          <a:p>
            <a:pPr lvl="1"/>
            <a:r>
              <a:rPr lang="en-US" dirty="0"/>
              <a:t>Larger Group/Horizonal images</a:t>
            </a:r>
          </a:p>
          <a:p>
            <a:pPr lvl="1"/>
            <a:r>
              <a:rPr lang="en-US" dirty="0"/>
              <a:t>Uses 100% of screen and will resize based on phone/tablet size</a:t>
            </a:r>
          </a:p>
          <a:p>
            <a:pPr lvl="1"/>
            <a:r>
              <a:rPr lang="en-US" dirty="0"/>
              <a:t>Clean fresh look</a:t>
            </a:r>
          </a:p>
          <a:p>
            <a:pPr lvl="1"/>
            <a:r>
              <a:rPr lang="en-US" dirty="0"/>
              <a:t>Tools work both on desktop and mobile</a:t>
            </a:r>
          </a:p>
          <a:p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D54F5DA-5A49-42E4-9509-5E98C7EE73EE}"/>
              </a:ext>
            </a:extLst>
          </p:cNvPr>
          <p:cNvSpPr/>
          <p:nvPr/>
        </p:nvSpPr>
        <p:spPr>
          <a:xfrm>
            <a:off x="7323120" y="3216027"/>
            <a:ext cx="3405419" cy="1237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F2C1C-C79A-4353-98D9-2AF6CED07F70}"/>
              </a:ext>
            </a:extLst>
          </p:cNvPr>
          <p:cNvSpPr txBox="1"/>
          <p:nvPr/>
        </p:nvSpPr>
        <p:spPr>
          <a:xfrm>
            <a:off x="7243046" y="3650198"/>
            <a:ext cx="340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Personalization and Customization</a:t>
            </a:r>
          </a:p>
        </p:txBody>
      </p:sp>
    </p:spTree>
    <p:extLst>
      <p:ext uri="{BB962C8B-B14F-4D97-AF65-F5344CB8AC3E}">
        <p14:creationId xmlns:p14="http://schemas.microsoft.com/office/powerpoint/2010/main" val="184895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157B-6B1F-4FD7-B1B8-04045D7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857" y="283027"/>
            <a:ext cx="8839200" cy="868362"/>
          </a:xfrm>
        </p:spPr>
        <p:txBody>
          <a:bodyPr/>
          <a:lstStyle/>
          <a:p>
            <a:r>
              <a:rPr lang="en-US" dirty="0"/>
              <a:t>Mobile – Cropping and Personalization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11D1B2-D120-4F69-84BF-6D7812AB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1" y="1372618"/>
            <a:ext cx="2728833" cy="484803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8B0911-A185-4AD2-BA82-448CFC58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90" y="1372618"/>
            <a:ext cx="2728833" cy="48480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06BA4A-284B-477B-A67D-6DB0DCBF7175}"/>
              </a:ext>
            </a:extLst>
          </p:cNvPr>
          <p:cNvSpPr txBox="1">
            <a:spLocks/>
          </p:cNvSpPr>
          <p:nvPr/>
        </p:nvSpPr>
        <p:spPr>
          <a:xfrm>
            <a:off x="7202624" y="1508612"/>
            <a:ext cx="28138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Cropping</a:t>
            </a:r>
          </a:p>
          <a:p>
            <a:pPr lvl="1"/>
            <a:r>
              <a:rPr lang="en-US" dirty="0"/>
              <a:t>Background Selection</a:t>
            </a:r>
          </a:p>
          <a:p>
            <a:pPr lvl="1"/>
            <a:r>
              <a:rPr lang="en-US" dirty="0"/>
              <a:t>Text and titles</a:t>
            </a:r>
          </a:p>
          <a:p>
            <a:pPr lvl="1"/>
            <a:r>
              <a:rPr lang="en-US" dirty="0"/>
              <a:t>More rendering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8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A8A6-4449-4774-98F5-4091D475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54" y="368515"/>
            <a:ext cx="8839200" cy="868362"/>
          </a:xfrm>
        </p:spPr>
        <p:txBody>
          <a:bodyPr/>
          <a:lstStyle/>
          <a:p>
            <a:r>
              <a:rPr lang="en-US" dirty="0"/>
              <a:t>Products Page – Desktop - Mobile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5AD0A5-49D0-4778-A4EE-82C6A58BC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3" y="1984808"/>
            <a:ext cx="7724590" cy="4147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2CFF6-6334-4EAE-8EB9-53E80DDC22D6}"/>
              </a:ext>
            </a:extLst>
          </p:cNvPr>
          <p:cNvSpPr txBox="1"/>
          <p:nvPr/>
        </p:nvSpPr>
        <p:spPr>
          <a:xfrm>
            <a:off x="628073" y="1431204"/>
            <a:ext cx="98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  <a:p>
            <a:endParaRPr lang="en-US" dirty="0"/>
          </a:p>
        </p:txBody>
      </p:sp>
      <p:pic>
        <p:nvPicPr>
          <p:cNvPr id="8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DD1F67-67E8-4DFD-A425-BFFEBDAB00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71" y="2061443"/>
            <a:ext cx="2245948" cy="399386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7464A-ACDA-4724-ADF1-AA778A0C1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602" y="3087594"/>
            <a:ext cx="1060796" cy="6828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75CCC8-BB28-4F38-AA4F-5CD81A1E9F4A}"/>
              </a:ext>
            </a:extLst>
          </p:cNvPr>
          <p:cNvSpPr txBox="1"/>
          <p:nvPr/>
        </p:nvSpPr>
        <p:spPr>
          <a:xfrm>
            <a:off x="8843819" y="1555895"/>
            <a:ext cx="98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3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A8A6-4449-4774-98F5-4091D475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 configuration – Desktop/Mobile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2CFF6-6334-4EAE-8EB9-53E80DDC22D6}"/>
              </a:ext>
            </a:extLst>
          </p:cNvPr>
          <p:cNvSpPr txBox="1"/>
          <p:nvPr/>
        </p:nvSpPr>
        <p:spPr>
          <a:xfrm>
            <a:off x="700217" y="1388543"/>
            <a:ext cx="223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Existing packages work</a:t>
            </a:r>
          </a:p>
          <a:p>
            <a:endParaRPr lang="en-US" dirty="0"/>
          </a:p>
          <a:p>
            <a:r>
              <a:rPr lang="en-US" dirty="0"/>
              <a:t>Easily entry titles</a:t>
            </a:r>
          </a:p>
          <a:p>
            <a:endParaRPr lang="en-US" dirty="0"/>
          </a:p>
          <a:p>
            <a:r>
              <a:rPr lang="en-US" dirty="0"/>
              <a:t>Easily configure many products</a:t>
            </a:r>
          </a:p>
          <a:p>
            <a:endParaRPr lang="en-US" dirty="0"/>
          </a:p>
          <a:p>
            <a:r>
              <a:rPr lang="en-US" dirty="0"/>
              <a:t>Works well with Mix and match and multi product packages</a:t>
            </a:r>
          </a:p>
          <a:p>
            <a:endParaRPr lang="en-US" dirty="0"/>
          </a:p>
          <a:p>
            <a:r>
              <a:rPr lang="en-US" dirty="0"/>
              <a:t>Renders</a:t>
            </a:r>
          </a:p>
          <a:p>
            <a:endParaRPr lang="en-US" dirty="0"/>
          </a:p>
          <a:p>
            <a:r>
              <a:rPr lang="en-US" dirty="0"/>
              <a:t>Cleaner look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8F4B68-82B6-4214-9A0B-B64AF0FBD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40" y="1143000"/>
            <a:ext cx="4986587" cy="51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334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New Retail Website</vt:lpstr>
      <vt:lpstr>New Retail website</vt:lpstr>
      <vt:lpstr>New Retail website</vt:lpstr>
      <vt:lpstr>New Retail website</vt:lpstr>
      <vt:lpstr>New Retail website – Images page - Desktop</vt:lpstr>
      <vt:lpstr>New Retail website  Images page - Mobile</vt:lpstr>
      <vt:lpstr>Mobile – Cropping and Personalization</vt:lpstr>
      <vt:lpstr>Products Page – Desktop - Mobile</vt:lpstr>
      <vt:lpstr>Package configuration – Desktop/Mobile</vt:lpstr>
      <vt:lpstr>New retail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Products</dc:title>
  <dc:creator>Ashley Eidson</dc:creator>
  <cp:lastModifiedBy>Demetri Barges</cp:lastModifiedBy>
  <cp:revision>34</cp:revision>
  <dcterms:created xsi:type="dcterms:W3CDTF">2020-01-20T15:31:21Z</dcterms:created>
  <dcterms:modified xsi:type="dcterms:W3CDTF">2020-02-19T14:38:08Z</dcterms:modified>
</cp:coreProperties>
</file>