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510" r:id="rId3"/>
    <p:sldId id="533" r:id="rId4"/>
    <p:sldId id="260" r:id="rId5"/>
    <p:sldId id="258" r:id="rId6"/>
    <p:sldId id="259" r:id="rId7"/>
    <p:sldId id="532" r:id="rId8"/>
    <p:sldId id="537" r:id="rId9"/>
    <p:sldId id="519" r:id="rId10"/>
    <p:sldId id="511" r:id="rId11"/>
    <p:sldId id="515" r:id="rId12"/>
    <p:sldId id="534" r:id="rId13"/>
    <p:sldId id="536" r:id="rId14"/>
    <p:sldId id="518" r:id="rId15"/>
    <p:sldId id="522" r:id="rId16"/>
    <p:sldId id="514" r:id="rId17"/>
    <p:sldId id="513" r:id="rId18"/>
    <p:sldId id="535" r:id="rId19"/>
    <p:sldId id="516" r:id="rId20"/>
    <p:sldId id="538" r:id="rId21"/>
    <p:sldId id="539" r:id="rId22"/>
    <p:sldId id="540" r:id="rId23"/>
    <p:sldId id="523" r:id="rId24"/>
    <p:sldId id="524" r:id="rId25"/>
    <p:sldId id="526" r:id="rId26"/>
    <p:sldId id="541" r:id="rId27"/>
    <p:sldId id="527" r:id="rId28"/>
    <p:sldId id="512" r:id="rId29"/>
    <p:sldId id="529" r:id="rId30"/>
    <p:sldId id="530" r:id="rId31"/>
    <p:sldId id="520" r:id="rId32"/>
    <p:sldId id="531" r:id="rId33"/>
    <p:sldId id="525" r:id="rId34"/>
    <p:sldId id="506" r:id="rId35"/>
    <p:sldId id="507" r:id="rId36"/>
    <p:sldId id="528" r:id="rId37"/>
    <p:sldId id="494" r:id="rId38"/>
    <p:sldId id="496" r:id="rId39"/>
    <p:sldId id="501" r:id="rId40"/>
    <p:sldId id="392" r:id="rId41"/>
    <p:sldId id="401" r:id="rId42"/>
    <p:sldId id="498" r:id="rId43"/>
    <p:sldId id="414" r:id="rId44"/>
    <p:sldId id="433"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8" autoAdjust="0"/>
    <p:restoredTop sz="87337" autoAdjust="0"/>
  </p:normalViewPr>
  <p:slideViewPr>
    <p:cSldViewPr>
      <p:cViewPr varScale="1">
        <p:scale>
          <a:sx n="31" d="100"/>
          <a:sy n="31" d="100"/>
        </p:scale>
        <p:origin x="18" y="5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en-US"/>
          </a:p>
        </p:txBody>
      </p:sp>
      <p:sp>
        <p:nvSpPr>
          <p:cNvPr id="368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fld id="{BCC9FE7C-7982-495B-9186-7B64A7284ACE}" type="datetimeFigureOut">
              <a:rPr lang="en-US" altLang="en-US"/>
              <a:pPr>
                <a:defRPr/>
              </a:pPr>
              <a:t>4/11/2020</a:t>
            </a:fld>
            <a:endParaRPr lang="en-US" altLang="en-US"/>
          </a:p>
        </p:txBody>
      </p:sp>
      <p:sp>
        <p:nvSpPr>
          <p:cNvPr id="50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en-US"/>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D4F9E2E1-DBF1-4100-8F32-D23F78519D89}" type="slidenum">
              <a:rPr lang="en-US" altLang="en-US"/>
              <a:pPr>
                <a:defRPr/>
              </a:pPr>
              <a:t>‹#›</a:t>
            </a:fld>
            <a:endParaRPr lang="en-US" altLang="en-US"/>
          </a:p>
        </p:txBody>
      </p:sp>
    </p:spTree>
    <p:extLst>
      <p:ext uri="{BB962C8B-B14F-4D97-AF65-F5344CB8AC3E}">
        <p14:creationId xmlns:p14="http://schemas.microsoft.com/office/powerpoint/2010/main" val="19770767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school’s needs have changed</a:t>
            </a:r>
          </a:p>
          <a:p>
            <a:r>
              <a:rPr lang="en-US" dirty="0"/>
              <a:t>The graduate’s needs have changed</a:t>
            </a:r>
          </a:p>
          <a:p>
            <a:pPr lvl="0"/>
            <a:r>
              <a:rPr lang="en-US" sz="3200" dirty="0"/>
              <a:t>If you haven’t, contact your grad coordinators now</a:t>
            </a:r>
          </a:p>
          <a:p>
            <a:pPr lvl="0"/>
            <a:r>
              <a:rPr lang="en-US" sz="3200" dirty="0"/>
              <a:t>Do they have a plan?</a:t>
            </a:r>
          </a:p>
          <a:p>
            <a:pPr lvl="1"/>
            <a:r>
              <a:rPr lang="en-US" sz="2800" dirty="0"/>
              <a:t>Can you be part of the planning?</a:t>
            </a:r>
          </a:p>
          <a:p>
            <a:pPr lvl="1"/>
            <a:r>
              <a:rPr lang="en-US" sz="2800" dirty="0"/>
              <a:t>Convince them to delay the decision until they have to make it (still 6-12 weeks from graduations)</a:t>
            </a:r>
          </a:p>
          <a:p>
            <a:endParaRPr lang="en-US" dirty="0"/>
          </a:p>
          <a:p>
            <a:pPr lvl="1"/>
            <a:r>
              <a:rPr lang="en-US" sz="1200" kern="1200" dirty="0">
                <a:solidFill>
                  <a:schemeClr val="tx1"/>
                </a:solidFill>
                <a:effectLst/>
                <a:latin typeface="Calibri" pitchFamily="34" charset="0"/>
                <a:ea typeface="+mn-ea"/>
                <a:cs typeface="+mn-cs"/>
              </a:rPr>
              <a:t>If they can’t hold “events” offer smaller or private “ceremonies” or “sessions”</a:t>
            </a:r>
          </a:p>
          <a:p>
            <a:pPr lvl="1"/>
            <a:r>
              <a:rPr lang="en-US" sz="1200" kern="1200" dirty="0">
                <a:solidFill>
                  <a:schemeClr val="tx1"/>
                </a:solidFill>
                <a:effectLst/>
                <a:latin typeface="Calibri" pitchFamily="34" charset="0"/>
                <a:ea typeface="+mn-ea"/>
                <a:cs typeface="+mn-cs"/>
              </a:rPr>
              <a:t>Each college have their own ceremony</a:t>
            </a:r>
          </a:p>
          <a:p>
            <a:endParaRPr lang="en-US" dirty="0"/>
          </a:p>
        </p:txBody>
      </p:sp>
      <p:sp>
        <p:nvSpPr>
          <p:cNvPr id="4" name="Slide Number Placeholder 3"/>
          <p:cNvSpPr>
            <a:spLocks noGrp="1"/>
          </p:cNvSpPr>
          <p:nvPr>
            <p:ph type="sldNum" sz="quarter" idx="5"/>
          </p:nvPr>
        </p:nvSpPr>
        <p:spPr/>
        <p:txBody>
          <a:bodyPr/>
          <a:lstStyle/>
          <a:p>
            <a:pPr>
              <a:defRPr/>
            </a:pPr>
            <a:fld id="{D4F9E2E1-DBF1-4100-8F32-D23F78519D89}" type="slidenum">
              <a:rPr lang="en-US" altLang="en-US" smtClean="0"/>
              <a:pPr>
                <a:defRPr/>
              </a:pPr>
              <a:t>2</a:t>
            </a:fld>
            <a:endParaRPr lang="en-US" altLang="en-US"/>
          </a:p>
        </p:txBody>
      </p:sp>
    </p:spTree>
    <p:extLst>
      <p:ext uri="{BB962C8B-B14F-4D97-AF65-F5344CB8AC3E}">
        <p14:creationId xmlns:p14="http://schemas.microsoft.com/office/powerpoint/2010/main" val="335459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96595-E372-9740-B506-3CAAAD185285}" type="slidenum">
              <a:rPr lang="en-US" smtClean="0"/>
              <a:t>3</a:t>
            </a:fld>
            <a:endParaRPr lang="en-US"/>
          </a:p>
        </p:txBody>
      </p:sp>
    </p:spTree>
    <p:extLst>
      <p:ext uri="{BB962C8B-B14F-4D97-AF65-F5344CB8AC3E}">
        <p14:creationId xmlns:p14="http://schemas.microsoft.com/office/powerpoint/2010/main" val="2319188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96595-E372-9740-B506-3CAAAD185285}" type="slidenum">
              <a:rPr lang="en-US" smtClean="0"/>
              <a:t>4</a:t>
            </a:fld>
            <a:endParaRPr lang="en-US"/>
          </a:p>
        </p:txBody>
      </p:sp>
    </p:spTree>
    <p:extLst>
      <p:ext uri="{BB962C8B-B14F-4D97-AF65-F5344CB8AC3E}">
        <p14:creationId xmlns:p14="http://schemas.microsoft.com/office/powerpoint/2010/main" val="615764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96595-E372-9740-B506-3CAAAD185285}" type="slidenum">
              <a:rPr lang="en-US" smtClean="0"/>
              <a:t>5</a:t>
            </a:fld>
            <a:endParaRPr lang="en-US"/>
          </a:p>
        </p:txBody>
      </p:sp>
    </p:spTree>
    <p:extLst>
      <p:ext uri="{BB962C8B-B14F-4D97-AF65-F5344CB8AC3E}">
        <p14:creationId xmlns:p14="http://schemas.microsoft.com/office/powerpoint/2010/main" val="3252350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96595-E372-9740-B506-3CAAAD185285}" type="slidenum">
              <a:rPr lang="en-US" smtClean="0"/>
              <a:t>6</a:t>
            </a:fld>
            <a:endParaRPr lang="en-US"/>
          </a:p>
        </p:txBody>
      </p:sp>
    </p:spTree>
    <p:extLst>
      <p:ext uri="{BB962C8B-B14F-4D97-AF65-F5344CB8AC3E}">
        <p14:creationId xmlns:p14="http://schemas.microsoft.com/office/powerpoint/2010/main" val="1561638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school’s needs have changed</a:t>
            </a:r>
          </a:p>
          <a:p>
            <a:r>
              <a:rPr lang="en-US" dirty="0"/>
              <a:t>The graduate’s needs have changed</a:t>
            </a:r>
          </a:p>
          <a:p>
            <a:pPr lvl="0"/>
            <a:r>
              <a:rPr lang="en-US" sz="3200" dirty="0"/>
              <a:t>If you haven’t, contact your grad coordinators now</a:t>
            </a:r>
          </a:p>
          <a:p>
            <a:pPr lvl="0"/>
            <a:r>
              <a:rPr lang="en-US" sz="3200" dirty="0"/>
              <a:t>Do they have a plan?</a:t>
            </a:r>
          </a:p>
          <a:p>
            <a:pPr lvl="1"/>
            <a:r>
              <a:rPr lang="en-US" sz="2800" dirty="0"/>
              <a:t>Can you be part of the planning?</a:t>
            </a:r>
          </a:p>
          <a:p>
            <a:pPr lvl="1"/>
            <a:r>
              <a:rPr lang="en-US" sz="2800" dirty="0"/>
              <a:t>Convince them to delay the decision until they have to make it (still 6-12 weeks from graduations)</a:t>
            </a:r>
          </a:p>
          <a:p>
            <a:endParaRPr lang="en-US" dirty="0"/>
          </a:p>
          <a:p>
            <a:pPr lvl="1"/>
            <a:r>
              <a:rPr lang="en-US" sz="1200" kern="1200" dirty="0">
                <a:solidFill>
                  <a:schemeClr val="tx1"/>
                </a:solidFill>
                <a:effectLst/>
                <a:latin typeface="Calibri" pitchFamily="34" charset="0"/>
                <a:ea typeface="+mn-ea"/>
                <a:cs typeface="+mn-cs"/>
              </a:rPr>
              <a:t>If they can’t hold “events” offer smaller or private “ceremonies” or “sessions”</a:t>
            </a:r>
          </a:p>
          <a:p>
            <a:pPr lvl="1"/>
            <a:r>
              <a:rPr lang="en-US" sz="1200" kern="1200" dirty="0">
                <a:solidFill>
                  <a:schemeClr val="tx1"/>
                </a:solidFill>
                <a:effectLst/>
                <a:latin typeface="Calibri" pitchFamily="34" charset="0"/>
                <a:ea typeface="+mn-ea"/>
                <a:cs typeface="+mn-cs"/>
              </a:rPr>
              <a:t>Each college have their own ceremony</a:t>
            </a:r>
          </a:p>
          <a:p>
            <a:endParaRPr lang="en-US" dirty="0"/>
          </a:p>
        </p:txBody>
      </p:sp>
      <p:sp>
        <p:nvSpPr>
          <p:cNvPr id="4" name="Slide Number Placeholder 3"/>
          <p:cNvSpPr>
            <a:spLocks noGrp="1"/>
          </p:cNvSpPr>
          <p:nvPr>
            <p:ph type="sldNum" sz="quarter" idx="5"/>
          </p:nvPr>
        </p:nvSpPr>
        <p:spPr/>
        <p:txBody>
          <a:bodyPr/>
          <a:lstStyle/>
          <a:p>
            <a:pPr>
              <a:defRPr/>
            </a:pPr>
            <a:fld id="{D4F9E2E1-DBF1-4100-8F32-D23F78519D89}" type="slidenum">
              <a:rPr lang="en-US" altLang="en-US" smtClean="0"/>
              <a:pPr>
                <a:defRPr/>
              </a:pPr>
              <a:t>7</a:t>
            </a:fld>
            <a:endParaRPr lang="en-US" altLang="en-US"/>
          </a:p>
        </p:txBody>
      </p:sp>
    </p:spTree>
    <p:extLst>
      <p:ext uri="{BB962C8B-B14F-4D97-AF65-F5344CB8AC3E}">
        <p14:creationId xmlns:p14="http://schemas.microsoft.com/office/powerpoint/2010/main" val="1641920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F9E2E1-DBF1-4100-8F32-D23F78519D89}" type="slidenum">
              <a:rPr lang="en-US" altLang="en-US" smtClean="0"/>
              <a:pPr>
                <a:defRPr/>
              </a:pPr>
              <a:t>29</a:t>
            </a:fld>
            <a:endParaRPr lang="en-US" altLang="en-US"/>
          </a:p>
        </p:txBody>
      </p:sp>
    </p:spTree>
    <p:extLst>
      <p:ext uri="{BB962C8B-B14F-4D97-AF65-F5344CB8AC3E}">
        <p14:creationId xmlns:p14="http://schemas.microsoft.com/office/powerpoint/2010/main" val="1277255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Freeform 2"/>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cs typeface="+mn-cs"/>
            </a:endParaRPr>
          </a:p>
        </p:txBody>
      </p:sp>
      <p:sp>
        <p:nvSpPr>
          <p:cNvPr id="4" name="Freeform 3"/>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cs typeface="+mn-cs"/>
            </a:endParaRPr>
          </a:p>
        </p:txBody>
      </p:sp>
      <p:sp>
        <p:nvSpPr>
          <p:cNvPr id="9" name="Title 8"/>
          <p:cNvSpPr>
            <a:spLocks noGrp="1"/>
          </p:cNvSpPr>
          <p:nvPr>
            <p:ph type="ctrTitle"/>
          </p:nvPr>
        </p:nvSpPr>
        <p:spPr>
          <a:xfrm>
            <a:off x="685800" y="1752600"/>
            <a:ext cx="8077200" cy="2301240"/>
          </a:xfrm>
        </p:spPr>
        <p:txBody>
          <a:bodyPr anchor="t"/>
          <a:lstStyle>
            <a:lvl1pPr algn="r">
              <a:defRPr lang="en-US" b="1" cap="all" baseline="0" dirty="0">
                <a:ln w="5000" cmpd="sng">
                  <a:solidFill>
                    <a:schemeClr val="accent1">
                      <a:tint val="80000"/>
                      <a:shade val="99000"/>
                      <a:satMod val="500000"/>
                    </a:schemeClr>
                  </a:solidFill>
                  <a:prstDash val="solid"/>
                </a:ln>
                <a:solidFill>
                  <a:schemeClr val="tx1"/>
                </a:solidFill>
                <a:effectLst>
                  <a:outerShdw blurRad="50800" dist="38100" dir="5400000" algn="t" rotWithShape="0">
                    <a:prstClr val="black">
                      <a:alpha val="50000"/>
                    </a:prstClr>
                  </a:outerShdw>
                </a:effectLst>
              </a:defRPr>
            </a:lvl1pPr>
          </a:lstStyle>
          <a:p>
            <a:r>
              <a:rPr lang="en-US" dirty="0"/>
              <a:t>Click to edit Master title style</a:t>
            </a:r>
          </a:p>
        </p:txBody>
      </p:sp>
      <p:sp>
        <p:nvSpPr>
          <p:cNvPr id="5" name="Date Placeholder 29"/>
          <p:cNvSpPr>
            <a:spLocks noGrp="1"/>
          </p:cNvSpPr>
          <p:nvPr>
            <p:ph type="dt" sz="half" idx="10"/>
          </p:nvPr>
        </p:nvSpPr>
        <p:spPr/>
        <p:txBody>
          <a:bodyPr/>
          <a:lstStyle>
            <a:lvl1pPr>
              <a:defRPr/>
            </a:lvl1pPr>
          </a:lstStyle>
          <a:p>
            <a:pPr>
              <a:defRPr/>
            </a:pPr>
            <a:fld id="{873C22E7-7982-40E2-AB7A-F9BDF16C57D8}" type="datetimeFigureOut">
              <a:rPr lang="en-US"/>
              <a:pPr>
                <a:defRPr/>
              </a:pPr>
              <a:t>4/11/2020</a:t>
            </a:fld>
            <a:endParaRPr lang="en-US"/>
          </a:p>
        </p:txBody>
      </p:sp>
      <p:sp>
        <p:nvSpPr>
          <p:cNvPr id="6" name="Footer Placeholder 18"/>
          <p:cNvSpPr>
            <a:spLocks noGrp="1"/>
          </p:cNvSpPr>
          <p:nvPr>
            <p:ph type="ftr" sz="quarter" idx="11"/>
          </p:nvPr>
        </p:nvSpPr>
        <p:spPr/>
        <p:txBody>
          <a:bodyPr/>
          <a:lstStyle>
            <a:lvl1pPr>
              <a:defRPr/>
            </a:lvl1pPr>
          </a:lstStyle>
          <a:p>
            <a:pPr>
              <a:defRPr/>
            </a:pPr>
            <a:endParaRPr lang="en-US"/>
          </a:p>
        </p:txBody>
      </p:sp>
      <p:sp>
        <p:nvSpPr>
          <p:cNvPr id="7" name="Slide Number Placeholder 26"/>
          <p:cNvSpPr>
            <a:spLocks noGrp="1"/>
          </p:cNvSpPr>
          <p:nvPr>
            <p:ph type="sldNum" sz="quarter" idx="12"/>
          </p:nvPr>
        </p:nvSpPr>
        <p:spPr/>
        <p:txBody>
          <a:bodyPr/>
          <a:lstStyle>
            <a:lvl1pPr>
              <a:defRPr/>
            </a:lvl1pPr>
          </a:lstStyle>
          <a:p>
            <a:pPr>
              <a:defRPr/>
            </a:pPr>
            <a:fld id="{B66217AC-D940-4EEE-99DB-6E1F61460DFF}" type="slidenum">
              <a:rPr lang="en-US"/>
              <a:pPr>
                <a:defRPr/>
              </a:pPr>
              <a:t>‹#›</a:t>
            </a:fld>
            <a:endParaRPr lang="en-US"/>
          </a:p>
        </p:txBody>
      </p:sp>
    </p:spTree>
    <p:extLst>
      <p:ext uri="{BB962C8B-B14F-4D97-AF65-F5344CB8AC3E}">
        <p14:creationId xmlns:p14="http://schemas.microsoft.com/office/powerpoint/2010/main" val="1542408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293A960D-1006-47D7-800A-C6E796E82D88}" type="datetimeFigureOut">
              <a:rPr lang="en-US"/>
              <a:pPr>
                <a:defRPr/>
              </a:pPr>
              <a:t>4/11/2020</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218C612A-08B7-47CD-B69D-7B001958491F}" type="slidenum">
              <a:rPr lang="en-US"/>
              <a:pPr>
                <a:defRPr/>
              </a:pPr>
              <a:t>‹#›</a:t>
            </a:fld>
            <a:endParaRPr lang="en-US" dirty="0"/>
          </a:p>
        </p:txBody>
      </p:sp>
    </p:spTree>
    <p:extLst>
      <p:ext uri="{BB962C8B-B14F-4D97-AF65-F5344CB8AC3E}">
        <p14:creationId xmlns:p14="http://schemas.microsoft.com/office/powerpoint/2010/main" val="3336393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A0A26C6A-FE08-4B13-8FA7-51E8B79B8660}" type="datetimeFigureOut">
              <a:rPr lang="en-US"/>
              <a:pPr>
                <a:defRPr/>
              </a:pPr>
              <a:t>4/11/2020</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A43941E-3870-4BBA-BDE5-BB264D01667A}" type="slidenum">
              <a:rPr lang="en-US"/>
              <a:pPr>
                <a:defRPr/>
              </a:pPr>
              <a:t>‹#›</a:t>
            </a:fld>
            <a:endParaRPr lang="en-US" dirty="0"/>
          </a:p>
        </p:txBody>
      </p:sp>
    </p:spTree>
    <p:extLst>
      <p:ext uri="{BB962C8B-B14F-4D97-AF65-F5344CB8AC3E}">
        <p14:creationId xmlns:p14="http://schemas.microsoft.com/office/powerpoint/2010/main" val="1860492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D9179C72-2B8C-482C-B854-DD179045B31A}" type="datetimeFigureOut">
              <a:rPr lang="en-US"/>
              <a:pPr>
                <a:defRPr/>
              </a:pPr>
              <a:t>4/11/2020</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6C7CB9F-DA8C-43F7-8367-2F7DDF6D4B88}" type="slidenum">
              <a:rPr lang="en-US"/>
              <a:pPr>
                <a:defRPr/>
              </a:pPr>
              <a:t>‹#›</a:t>
            </a:fld>
            <a:endParaRPr lang="en-US" dirty="0"/>
          </a:p>
        </p:txBody>
      </p:sp>
    </p:spTree>
    <p:extLst>
      <p:ext uri="{BB962C8B-B14F-4D97-AF65-F5344CB8AC3E}">
        <p14:creationId xmlns:p14="http://schemas.microsoft.com/office/powerpoint/2010/main" val="272261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cs typeface="+mn-cs"/>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ACB3B9F1-0774-4CE1-BBDC-19EB44B626F9}" type="datetimeFigureOut">
              <a:rPr lang="en-US"/>
              <a:pPr>
                <a:defRPr/>
              </a:pPr>
              <a:t>4/11/2020</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E94F0D28-2BA7-4E28-B0C3-14792EB0C7BE}" type="slidenum">
              <a:rPr lang="en-US"/>
              <a:pPr>
                <a:defRPr/>
              </a:pPr>
              <a:t>‹#›</a:t>
            </a:fld>
            <a:endParaRPr lang="en-US"/>
          </a:p>
        </p:txBody>
      </p:sp>
    </p:spTree>
    <p:extLst>
      <p:ext uri="{BB962C8B-B14F-4D97-AF65-F5344CB8AC3E}">
        <p14:creationId xmlns:p14="http://schemas.microsoft.com/office/powerpoint/2010/main" val="2471438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EDAC9B01-FF1C-445D-9A9F-698D59A4CB03}" type="datetimeFigureOut">
              <a:rPr lang="en-US"/>
              <a:pPr>
                <a:defRPr/>
              </a:pPr>
              <a:t>4/11/2020</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2D9C6FDE-8DE2-4DEA-BA2B-91F55A7F9B15}" type="slidenum">
              <a:rPr lang="en-US"/>
              <a:pPr>
                <a:defRPr/>
              </a:pPr>
              <a:t>‹#›</a:t>
            </a:fld>
            <a:endParaRPr lang="en-US" dirty="0"/>
          </a:p>
        </p:txBody>
      </p:sp>
    </p:spTree>
    <p:extLst>
      <p:ext uri="{BB962C8B-B14F-4D97-AF65-F5344CB8AC3E}">
        <p14:creationId xmlns:p14="http://schemas.microsoft.com/office/powerpoint/2010/main" val="4200715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843A9D3E-E8F5-43E8-9DFF-F8392420AA03}" type="datetimeFigureOut">
              <a:rPr lang="en-US"/>
              <a:pPr>
                <a:defRPr/>
              </a:pPr>
              <a:t>4/11/2020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CCDB56A-8DFC-4718-BC79-911406E7EEE0}" type="slidenum">
              <a:rPr lang="en-US"/>
              <a:pPr>
                <a:defRPr/>
              </a:pPr>
              <a:t>‹#›</a:t>
            </a:fld>
            <a:endParaRPr lang="en-US"/>
          </a:p>
        </p:txBody>
      </p:sp>
    </p:spTree>
    <p:extLst>
      <p:ext uri="{BB962C8B-B14F-4D97-AF65-F5344CB8AC3E}">
        <p14:creationId xmlns:p14="http://schemas.microsoft.com/office/powerpoint/2010/main" val="1304174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CE0C5CA7-5393-48CA-827F-8A32D5704FE6}" type="datetimeFigureOut">
              <a:rPr lang="en-US"/>
              <a:pPr>
                <a:defRPr/>
              </a:pPr>
              <a:t>4/11/2020</a:t>
            </a:fld>
            <a:endParaRPr lang="en-US" dirty="0"/>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F553C876-53B6-400F-B92A-1803EAF4A9F1}" type="slidenum">
              <a:rPr lang="en-US"/>
              <a:pPr>
                <a:defRPr/>
              </a:pPr>
              <a:t>‹#›</a:t>
            </a:fld>
            <a:endParaRPr lang="en-US" dirty="0"/>
          </a:p>
        </p:txBody>
      </p:sp>
    </p:spTree>
    <p:extLst>
      <p:ext uri="{BB962C8B-B14F-4D97-AF65-F5344CB8AC3E}">
        <p14:creationId xmlns:p14="http://schemas.microsoft.com/office/powerpoint/2010/main" val="4259951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93353AE3-6729-4B5B-8D6A-8ED15CAA426B}" type="datetimeFigureOut">
              <a:rPr lang="en-US"/>
              <a:pPr>
                <a:defRPr/>
              </a:pPr>
              <a:t>4/11/2020</a:t>
            </a:fld>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C7FE1036-E07A-4669-B7FC-D7C14C2FDF08}" type="slidenum">
              <a:rPr lang="en-US"/>
              <a:pPr>
                <a:defRPr/>
              </a:pPr>
              <a:t>‹#›</a:t>
            </a:fld>
            <a:endParaRPr lang="en-US" dirty="0"/>
          </a:p>
        </p:txBody>
      </p:sp>
    </p:spTree>
    <p:extLst>
      <p:ext uri="{BB962C8B-B14F-4D97-AF65-F5344CB8AC3E}">
        <p14:creationId xmlns:p14="http://schemas.microsoft.com/office/powerpoint/2010/main" val="1805064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4FCE40B2-282A-4181-9906-F535014AA9A0}" type="datetimeFigureOut">
              <a:rPr lang="en-US"/>
              <a:pPr>
                <a:defRPr/>
              </a:pPr>
              <a:t>4/11/2020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pPr>
              <a:defRPr/>
            </a:pPr>
            <a:fld id="{3D9B7478-BDA6-40C9-BA04-2CFF851CDE11}" type="slidenum">
              <a:rPr lang="en-US"/>
              <a:pPr>
                <a:defRPr/>
              </a:pPr>
              <a:t>‹#›</a:t>
            </a:fld>
            <a:endParaRPr lang="en-US"/>
          </a:p>
        </p:txBody>
      </p:sp>
    </p:spTree>
    <p:extLst>
      <p:ext uri="{BB962C8B-B14F-4D97-AF65-F5344CB8AC3E}">
        <p14:creationId xmlns:p14="http://schemas.microsoft.com/office/powerpoint/2010/main" val="4255755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76BC98AA-F769-4C91-BEAE-556607394224}" type="datetimeFigureOut">
              <a:rPr lang="en-US"/>
              <a:pPr>
                <a:defRPr/>
              </a:pPr>
              <a:t>4/11/2020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1E1786F-7D0E-4B4D-810B-623CB3B12860}" type="slidenum">
              <a:rPr lang="en-US"/>
              <a:pPr>
                <a:defRPr/>
              </a:pPr>
              <a:t>‹#›</a:t>
            </a:fld>
            <a:endParaRPr lang="en-US"/>
          </a:p>
        </p:txBody>
      </p:sp>
    </p:spTree>
    <p:extLst>
      <p:ext uri="{BB962C8B-B14F-4D97-AF65-F5344CB8AC3E}">
        <p14:creationId xmlns:p14="http://schemas.microsoft.com/office/powerpoint/2010/main" val="3515016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cs typeface="+mn-cs"/>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cs typeface="+mn-cs"/>
            </a:endParaRPr>
          </a:p>
        </p:txBody>
      </p:sp>
      <p:sp>
        <p:nvSpPr>
          <p:cNvPr id="1028" name="Title Placeholder 8"/>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en-US" altLang="en-US"/>
              <a:t>Click to edit Master title style</a:t>
            </a:r>
          </a:p>
        </p:txBody>
      </p:sp>
      <p:sp>
        <p:nvSpPr>
          <p:cNvPr id="1029" name="Text Placeholder 29"/>
          <p:cNvSpPr>
            <a:spLocks noGrp="1"/>
          </p:cNvSpPr>
          <p:nvPr>
            <p:ph type="body" idx="1"/>
          </p:nvPr>
        </p:nvSpPr>
        <p:spPr bwMode="auto">
          <a:xfrm>
            <a:off x="457200" y="1600200"/>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a:solidFill>
                  <a:schemeClr val="tx1"/>
                </a:solidFill>
                <a:latin typeface="+mn-lt"/>
                <a:cs typeface="+mn-cs"/>
              </a:defRPr>
            </a:lvl1pPr>
          </a:lstStyle>
          <a:p>
            <a:pPr>
              <a:defRPr/>
            </a:pPr>
            <a:fld id="{DE8DF2F6-B9E5-4C4E-8736-98B2C3ED4C39}" type="datetimeFigureOut">
              <a:rPr lang="en-US"/>
              <a:pPr>
                <a:defRPr/>
              </a:pPr>
              <a:t>4/11/2020</a:t>
            </a:fld>
            <a:endParaRPr lang="en-US" dirty="0"/>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1"/>
                </a:solidFill>
                <a:latin typeface="+mn-lt"/>
                <a:cs typeface="+mn-cs"/>
              </a:defRPr>
            </a:lvl1pPr>
          </a:lstStyle>
          <a:p>
            <a:pPr>
              <a:defRPr/>
            </a:pPr>
            <a:endParaRPr lang="en-US"/>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a:solidFill>
                  <a:schemeClr val="tx1"/>
                </a:solidFill>
                <a:latin typeface="+mn-lt"/>
                <a:cs typeface="+mn-cs"/>
              </a:defRPr>
            </a:lvl1pPr>
          </a:lstStyle>
          <a:p>
            <a:pPr>
              <a:defRPr/>
            </a:pPr>
            <a:fld id="{0510885C-7788-4FA7-9ABC-C561518BA7EE}"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99" r:id="rId1"/>
    <p:sldLayoutId id="2147483693" r:id="rId2"/>
    <p:sldLayoutId id="2147483700" r:id="rId3"/>
    <p:sldLayoutId id="2147483694" r:id="rId4"/>
    <p:sldLayoutId id="2147483701" r:id="rId5"/>
    <p:sldLayoutId id="2147483695" r:id="rId6"/>
    <p:sldLayoutId id="2147483696" r:id="rId7"/>
    <p:sldLayoutId id="2147483702" r:id="rId8"/>
    <p:sldLayoutId id="2147483703" r:id="rId9"/>
    <p:sldLayoutId id="2147483697" r:id="rId10"/>
    <p:sldLayoutId id="2147483698" r:id="rId11"/>
  </p:sldLayoutIdLst>
  <p:txStyles>
    <p:titleStyle>
      <a:lvl1pPr algn="ctr" rtl="0" eaLnBrk="0" fontAlgn="base" hangingPunct="0">
        <a:spcBef>
          <a:spcPct val="0"/>
        </a:spcBef>
        <a:spcAft>
          <a:spcPct val="0"/>
        </a:spcAft>
        <a:defRPr sz="4600" kern="1200">
          <a:solidFill>
            <a:schemeClr val="tx1"/>
          </a:solidFill>
          <a:latin typeface="+mj-lt"/>
          <a:ea typeface="+mj-ea"/>
          <a:cs typeface="+mj-cs"/>
        </a:defRPr>
      </a:lvl1pPr>
      <a:lvl2pPr algn="ctr" rtl="0" eaLnBrk="0" fontAlgn="base" hangingPunct="0">
        <a:spcBef>
          <a:spcPct val="0"/>
        </a:spcBef>
        <a:spcAft>
          <a:spcPct val="0"/>
        </a:spcAft>
        <a:defRPr sz="4600">
          <a:solidFill>
            <a:schemeClr val="tx1"/>
          </a:solidFill>
          <a:latin typeface="Franklin Gothic Book" pitchFamily="34" charset="0"/>
        </a:defRPr>
      </a:lvl2pPr>
      <a:lvl3pPr algn="ctr" rtl="0" eaLnBrk="0" fontAlgn="base" hangingPunct="0">
        <a:spcBef>
          <a:spcPct val="0"/>
        </a:spcBef>
        <a:spcAft>
          <a:spcPct val="0"/>
        </a:spcAft>
        <a:defRPr sz="4600">
          <a:solidFill>
            <a:schemeClr val="tx1"/>
          </a:solidFill>
          <a:latin typeface="Franklin Gothic Book" pitchFamily="34" charset="0"/>
        </a:defRPr>
      </a:lvl3pPr>
      <a:lvl4pPr algn="ctr" rtl="0" eaLnBrk="0" fontAlgn="base" hangingPunct="0">
        <a:spcBef>
          <a:spcPct val="0"/>
        </a:spcBef>
        <a:spcAft>
          <a:spcPct val="0"/>
        </a:spcAft>
        <a:defRPr sz="4600">
          <a:solidFill>
            <a:schemeClr val="tx1"/>
          </a:solidFill>
          <a:latin typeface="Franklin Gothic Book" pitchFamily="34" charset="0"/>
        </a:defRPr>
      </a:lvl4pPr>
      <a:lvl5pPr algn="ctr" rtl="0" eaLnBrk="0" fontAlgn="base" hangingPunct="0">
        <a:spcBef>
          <a:spcPct val="0"/>
        </a:spcBef>
        <a:spcAft>
          <a:spcPct val="0"/>
        </a:spcAft>
        <a:defRPr sz="4600">
          <a:solidFill>
            <a:schemeClr val="tx1"/>
          </a:solidFill>
          <a:latin typeface="Franklin Gothic Book" pitchFamily="34" charset="0"/>
        </a:defRPr>
      </a:lvl5pPr>
      <a:lvl6pPr marL="457200" algn="ctr" rtl="0" fontAlgn="base">
        <a:spcBef>
          <a:spcPct val="0"/>
        </a:spcBef>
        <a:spcAft>
          <a:spcPct val="0"/>
        </a:spcAft>
        <a:defRPr sz="4600">
          <a:solidFill>
            <a:schemeClr val="tx1"/>
          </a:solidFill>
          <a:latin typeface="Franklin Gothic Book" pitchFamily="34" charset="0"/>
        </a:defRPr>
      </a:lvl6pPr>
      <a:lvl7pPr marL="914400" algn="ctr" rtl="0" fontAlgn="base">
        <a:spcBef>
          <a:spcPct val="0"/>
        </a:spcBef>
        <a:spcAft>
          <a:spcPct val="0"/>
        </a:spcAft>
        <a:defRPr sz="4600">
          <a:solidFill>
            <a:schemeClr val="tx1"/>
          </a:solidFill>
          <a:latin typeface="Franklin Gothic Book" pitchFamily="34" charset="0"/>
        </a:defRPr>
      </a:lvl7pPr>
      <a:lvl8pPr marL="1371600" algn="ctr" rtl="0" fontAlgn="base">
        <a:spcBef>
          <a:spcPct val="0"/>
        </a:spcBef>
        <a:spcAft>
          <a:spcPct val="0"/>
        </a:spcAft>
        <a:defRPr sz="4600">
          <a:solidFill>
            <a:schemeClr val="tx1"/>
          </a:solidFill>
          <a:latin typeface="Franklin Gothic Book" pitchFamily="34" charset="0"/>
        </a:defRPr>
      </a:lvl8pPr>
      <a:lvl9pPr marL="1828800" algn="ctr" rtl="0" fontAlgn="base">
        <a:spcBef>
          <a:spcPct val="0"/>
        </a:spcBef>
        <a:spcAft>
          <a:spcPct val="0"/>
        </a:spcAft>
        <a:defRPr sz="4600">
          <a:solidFill>
            <a:schemeClr val="tx1"/>
          </a:solidFill>
          <a:latin typeface="Franklin Gothic Book" pitchFamily="34" charset="0"/>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latest%20grad%20examples%20from%20michael/Animation/HSBoy_Animation.mp4" TargetMode="Externa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hyperlink" Target="GradNEW01.mp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Grad03.mp4" TargetMode="Externa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hyperlink" Target="Grad07.mp4"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http://d31hzlhk6di2h5.cloudfront.net/20200410/f2/a1/1f/d9/1911d4aa795b73f01a38eec2_348x452.jpg"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7.jpe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jp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685800" y="2130425"/>
            <a:ext cx="7772400" cy="1470025"/>
          </a:xfrm>
        </p:spPr>
        <p:txBody>
          <a:bodyPr lIns="91440" rIns="91440"/>
          <a:lstStyle/>
          <a:p>
            <a:pPr algn="l" eaLnBrk="1" hangingPunct="1"/>
            <a:r>
              <a:rPr lang="en-US" altLang="en-US" dirty="0">
                <a:latin typeface="Calibri" pitchFamily="34" charset="0"/>
              </a:rPr>
              <a:t>Graduation</a:t>
            </a:r>
            <a:br>
              <a:rPr lang="en-US" altLang="en-US" dirty="0">
                <a:latin typeface="Calibri" pitchFamily="34" charset="0"/>
              </a:rPr>
            </a:br>
            <a:r>
              <a:rPr lang="en-US" altLang="en-US" dirty="0">
                <a:latin typeface="Calibri" pitchFamily="34" charset="0"/>
              </a:rPr>
              <a:t>Solutions </a:t>
            </a:r>
            <a:br>
              <a:rPr lang="en-US" altLang="en-US" dirty="0">
                <a:latin typeface="Calibri" pitchFamily="34" charset="0"/>
              </a:rPr>
            </a:br>
            <a:r>
              <a:rPr lang="en-US" altLang="en-US" sz="2000" dirty="0">
                <a:latin typeface="Calibri" pitchFamily="34" charset="0"/>
              </a:rPr>
              <a:t>What’s in it for you? </a:t>
            </a:r>
            <a:br>
              <a:rPr lang="en-US" altLang="en-US" sz="2000" dirty="0">
                <a:latin typeface="Calibri" pitchFamily="34" charset="0"/>
              </a:rPr>
            </a:br>
            <a:r>
              <a:rPr lang="en-US" altLang="en-US" sz="2000" dirty="0">
                <a:latin typeface="Calibri" pitchFamily="34" charset="0"/>
              </a:rPr>
              <a:t>And how can you help schools?</a:t>
            </a:r>
            <a:br>
              <a:rPr lang="en-US" altLang="en-US" sz="2000" dirty="0">
                <a:latin typeface="Calibri" pitchFamily="34" charset="0"/>
              </a:rPr>
            </a:br>
            <a:r>
              <a:rPr lang="en-US" altLang="en-US" sz="2000" dirty="0">
                <a:latin typeface="Calibri" pitchFamily="34" charset="0"/>
              </a:rPr>
              <a:t>Update April 11, 2020</a:t>
            </a:r>
          </a:p>
        </p:txBody>
      </p:sp>
      <p:pic>
        <p:nvPicPr>
          <p:cNvPr id="48130" name="Picture 2" descr="J:\LOGOS\CCS LOGOS\CCS\4_color box\CCS web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5943600"/>
            <a:ext cx="1225159" cy="50157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4">
            <a:extLst>
              <a:ext uri="{FF2B5EF4-FFF2-40B4-BE49-F238E27FC236}">
                <a16:creationId xmlns:a16="http://schemas.microsoft.com/office/drawing/2014/main" id="{EDA94623-E683-4D1E-A163-299C29DCAA44}"/>
              </a:ext>
            </a:extLst>
          </p:cNvPr>
          <p:cNvPicPr>
            <a:picLocks noChangeAspect="1"/>
          </p:cNvPicPr>
          <p:nvPr/>
        </p:nvPicPr>
        <p:blipFill rotWithShape="1">
          <a:blip r:embed="rId3"/>
          <a:srcRect r="35763" b="31592"/>
          <a:stretch/>
        </p:blipFill>
        <p:spPr bwMode="auto">
          <a:xfrm>
            <a:off x="4891668" y="2362200"/>
            <a:ext cx="257593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5AF-2042-4D08-AC9C-670AC3967F69}"/>
              </a:ext>
            </a:extLst>
          </p:cNvPr>
          <p:cNvSpPr>
            <a:spLocks noGrp="1"/>
          </p:cNvSpPr>
          <p:nvPr>
            <p:ph type="title"/>
          </p:nvPr>
        </p:nvSpPr>
        <p:spPr/>
        <p:txBody>
          <a:bodyPr/>
          <a:lstStyle/>
          <a:p>
            <a:r>
              <a:rPr lang="en-US" dirty="0"/>
              <a:t>Ways to celebrate graduates</a:t>
            </a:r>
          </a:p>
        </p:txBody>
      </p:sp>
      <p:sp>
        <p:nvSpPr>
          <p:cNvPr id="3" name="Content Placeholder 2">
            <a:extLst>
              <a:ext uri="{FF2B5EF4-FFF2-40B4-BE49-F238E27FC236}">
                <a16:creationId xmlns:a16="http://schemas.microsoft.com/office/drawing/2014/main" id="{3D9FC858-6CE8-4033-AF31-778C4A939542}"/>
              </a:ext>
            </a:extLst>
          </p:cNvPr>
          <p:cNvSpPr>
            <a:spLocks noGrp="1"/>
          </p:cNvSpPr>
          <p:nvPr>
            <p:ph sz="half" idx="1"/>
          </p:nvPr>
        </p:nvSpPr>
        <p:spPr>
          <a:xfrm>
            <a:off x="457200" y="1600200"/>
            <a:ext cx="4553415" cy="5181600"/>
          </a:xfrm>
        </p:spPr>
        <p:txBody>
          <a:bodyPr/>
          <a:lstStyle/>
          <a:p>
            <a:pPr marL="36512" indent="0">
              <a:buNone/>
            </a:pPr>
            <a:r>
              <a:rPr lang="en-US" sz="1800" dirty="0"/>
              <a:t>Personal Achievement Graphics (“PAGs”)</a:t>
            </a:r>
          </a:p>
          <a:p>
            <a:pPr marL="36512" indent="0">
              <a:buNone/>
            </a:pPr>
            <a:r>
              <a:rPr lang="en-US" sz="1800" dirty="0"/>
              <a:t>These graphics will honor the graduate by name and can include optional information such as degree, major, quote, graduate photo, school logo and school colors. </a:t>
            </a:r>
          </a:p>
          <a:p>
            <a:pPr marL="36512" indent="0">
              <a:buNone/>
            </a:pPr>
            <a:endParaRPr lang="en-US" sz="1800" dirty="0"/>
          </a:p>
          <a:p>
            <a:pPr marL="36512" indent="0">
              <a:buNone/>
            </a:pPr>
            <a:r>
              <a:rPr lang="en-US" sz="1800" dirty="0"/>
              <a:t>These graphics are a great way to create solidarity and spread cheer. They are intended to be shared via social media by the student or the school. PAGs can be distributed directly to students using a link to download their image or returned to the school in bulk. </a:t>
            </a:r>
          </a:p>
          <a:p>
            <a:pPr marL="36512" indent="0">
              <a:buNone/>
            </a:pPr>
            <a:endParaRPr lang="en-US" sz="1800" dirty="0"/>
          </a:p>
          <a:p>
            <a:pPr marL="36512" indent="0">
              <a:buNone/>
            </a:pPr>
            <a:r>
              <a:rPr lang="en-US" sz="1800" dirty="0"/>
              <a:t>Schools can use these graphics in other ceremony plans or they can be combined into a virtual ceremony video. </a:t>
            </a:r>
          </a:p>
          <a:p>
            <a:endParaRPr lang="en-US" dirty="0"/>
          </a:p>
        </p:txBody>
      </p:sp>
      <p:pic>
        <p:nvPicPr>
          <p:cNvPr id="5" name="Picture 4">
            <a:extLst>
              <a:ext uri="{FF2B5EF4-FFF2-40B4-BE49-F238E27FC236}">
                <a16:creationId xmlns:a16="http://schemas.microsoft.com/office/drawing/2014/main" id="{7E4BC65C-440C-42FB-BA9D-55C7A1AAEE21}"/>
              </a:ext>
            </a:extLst>
          </p:cNvPr>
          <p:cNvPicPr>
            <a:picLocks noChangeAspect="1"/>
          </p:cNvPicPr>
          <p:nvPr/>
        </p:nvPicPr>
        <p:blipFill>
          <a:blip r:embed="rId2"/>
          <a:stretch>
            <a:fillRect/>
          </a:stretch>
        </p:blipFill>
        <p:spPr>
          <a:xfrm>
            <a:off x="5010615" y="1752600"/>
            <a:ext cx="4030133" cy="2266950"/>
          </a:xfrm>
          <a:prstGeom prst="rect">
            <a:avLst/>
          </a:prstGeom>
        </p:spPr>
      </p:pic>
      <p:pic>
        <p:nvPicPr>
          <p:cNvPr id="7" name="Picture 6" descr="A close up of a sign&#10;&#10;Description automatically generated">
            <a:extLst>
              <a:ext uri="{FF2B5EF4-FFF2-40B4-BE49-F238E27FC236}">
                <a16:creationId xmlns:a16="http://schemas.microsoft.com/office/drawing/2014/main" id="{DF2701C2-CF93-4168-BDED-391F2481A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8347" y="4143143"/>
            <a:ext cx="4030133" cy="2266950"/>
          </a:xfrm>
          <a:prstGeom prst="rect">
            <a:avLst/>
          </a:prstGeom>
        </p:spPr>
      </p:pic>
    </p:spTree>
    <p:extLst>
      <p:ext uri="{BB962C8B-B14F-4D97-AF65-F5344CB8AC3E}">
        <p14:creationId xmlns:p14="http://schemas.microsoft.com/office/powerpoint/2010/main" val="2219844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5AF-2042-4D08-AC9C-670AC3967F69}"/>
              </a:ext>
            </a:extLst>
          </p:cNvPr>
          <p:cNvSpPr>
            <a:spLocks noGrp="1"/>
          </p:cNvSpPr>
          <p:nvPr>
            <p:ph type="title"/>
          </p:nvPr>
        </p:nvSpPr>
        <p:spPr/>
        <p:txBody>
          <a:bodyPr/>
          <a:lstStyle/>
          <a:p>
            <a:r>
              <a:rPr lang="en-US" dirty="0"/>
              <a:t>Ways to celebrate graduates</a:t>
            </a:r>
          </a:p>
        </p:txBody>
      </p:sp>
      <p:sp>
        <p:nvSpPr>
          <p:cNvPr id="3" name="Content Placeholder 2">
            <a:extLst>
              <a:ext uri="{FF2B5EF4-FFF2-40B4-BE49-F238E27FC236}">
                <a16:creationId xmlns:a16="http://schemas.microsoft.com/office/drawing/2014/main" id="{3D9FC858-6CE8-4033-AF31-778C4A939542}"/>
              </a:ext>
            </a:extLst>
          </p:cNvPr>
          <p:cNvSpPr>
            <a:spLocks noGrp="1"/>
          </p:cNvSpPr>
          <p:nvPr>
            <p:ph sz="half" idx="1"/>
          </p:nvPr>
        </p:nvSpPr>
        <p:spPr>
          <a:xfrm>
            <a:off x="133076" y="1371600"/>
            <a:ext cx="5257800" cy="4525963"/>
          </a:xfrm>
        </p:spPr>
        <p:txBody>
          <a:bodyPr/>
          <a:lstStyle/>
          <a:p>
            <a:pPr marL="36512" indent="0">
              <a:buNone/>
            </a:pPr>
            <a:r>
              <a:rPr lang="en-US" sz="1800" dirty="0"/>
              <a:t>Personal Achievement Graphics (“PAGs”)</a:t>
            </a:r>
          </a:p>
          <a:p>
            <a:pPr marL="36512" indent="0">
              <a:buNone/>
            </a:pPr>
            <a:r>
              <a:rPr lang="en-US" sz="1800" dirty="0"/>
              <a:t> </a:t>
            </a:r>
          </a:p>
          <a:p>
            <a:pPr marL="36512" indent="0">
              <a:buNone/>
            </a:pPr>
            <a:r>
              <a:rPr lang="en-US" sz="1800" dirty="0"/>
              <a:t>Options with and without an image.</a:t>
            </a:r>
          </a:p>
          <a:p>
            <a:pPr marL="36512" indent="0">
              <a:buNone/>
            </a:pPr>
            <a:r>
              <a:rPr lang="en-US" sz="1800" dirty="0"/>
              <a:t>Photographer created artwork available. </a:t>
            </a:r>
          </a:p>
          <a:p>
            <a:pPr marL="36512" indent="0">
              <a:buNone/>
            </a:pPr>
            <a:endParaRPr lang="en-US" sz="1800" dirty="0"/>
          </a:p>
          <a:p>
            <a:pPr marL="36512" indent="0">
              <a:buNone/>
            </a:pPr>
            <a:r>
              <a:rPr lang="en-US" sz="1800" dirty="0"/>
              <a:t>If added as a product on retail…. $.99.</a:t>
            </a:r>
          </a:p>
          <a:p>
            <a:pPr marL="36512" indent="0">
              <a:buNone/>
            </a:pPr>
            <a:r>
              <a:rPr lang="en-US" sz="1800" dirty="0"/>
              <a:t>Bulk order for an entire school, class, college will be $.59 each.</a:t>
            </a:r>
          </a:p>
          <a:p>
            <a:pPr marL="36512" indent="0">
              <a:buNone/>
            </a:pPr>
            <a:r>
              <a:rPr lang="en-US" sz="1800" dirty="0"/>
              <a:t>Pricing does not include image cutouts. </a:t>
            </a:r>
          </a:p>
          <a:p>
            <a:pPr marL="36512" indent="0">
              <a:buNone/>
            </a:pPr>
            <a:endParaRPr lang="en-US" sz="1800" dirty="0"/>
          </a:p>
          <a:p>
            <a:pPr marL="36512" indent="0">
              <a:buNone/>
            </a:pPr>
            <a:r>
              <a:rPr lang="en-US" sz="1800" dirty="0"/>
              <a:t>Delivery available to individuals like a typical download OR we will offer bulk delivery to the photographer for bulk orders.</a:t>
            </a:r>
          </a:p>
          <a:p>
            <a:pPr marL="36512" indent="0">
              <a:buNone/>
            </a:pPr>
            <a:endParaRPr lang="en-US" sz="1800" dirty="0"/>
          </a:p>
          <a:p>
            <a:pPr marL="36512" indent="0">
              <a:buNone/>
            </a:pPr>
            <a:r>
              <a:rPr lang="en-US" sz="1800" dirty="0"/>
              <a:t>Data to complete these can be collected with our NEW registration site. </a:t>
            </a:r>
          </a:p>
          <a:p>
            <a:endParaRPr lang="en-US" dirty="0"/>
          </a:p>
        </p:txBody>
      </p:sp>
      <p:pic>
        <p:nvPicPr>
          <p:cNvPr id="4" name="Picture 3">
            <a:extLst>
              <a:ext uri="{FF2B5EF4-FFF2-40B4-BE49-F238E27FC236}">
                <a16:creationId xmlns:a16="http://schemas.microsoft.com/office/drawing/2014/main" id="{7D7F7A7C-D44D-4527-848C-0DBFE794EFA2}"/>
              </a:ext>
            </a:extLst>
          </p:cNvPr>
          <p:cNvPicPr>
            <a:picLocks noChangeAspect="1"/>
          </p:cNvPicPr>
          <p:nvPr/>
        </p:nvPicPr>
        <p:blipFill>
          <a:blip r:embed="rId2"/>
          <a:stretch>
            <a:fillRect/>
          </a:stretch>
        </p:blipFill>
        <p:spPr>
          <a:xfrm>
            <a:off x="5361139" y="4190999"/>
            <a:ext cx="3390160" cy="1906965"/>
          </a:xfrm>
          <a:prstGeom prst="rect">
            <a:avLst/>
          </a:prstGeom>
        </p:spPr>
      </p:pic>
      <p:pic>
        <p:nvPicPr>
          <p:cNvPr id="6" name="Picture 5">
            <a:extLst>
              <a:ext uri="{FF2B5EF4-FFF2-40B4-BE49-F238E27FC236}">
                <a16:creationId xmlns:a16="http://schemas.microsoft.com/office/drawing/2014/main" id="{9011576C-0FFB-469B-87BB-7D523CB11B62}"/>
              </a:ext>
            </a:extLst>
          </p:cNvPr>
          <p:cNvPicPr>
            <a:picLocks noChangeAspect="1"/>
          </p:cNvPicPr>
          <p:nvPr/>
        </p:nvPicPr>
        <p:blipFill>
          <a:blip r:embed="rId3"/>
          <a:stretch>
            <a:fillRect/>
          </a:stretch>
        </p:blipFill>
        <p:spPr>
          <a:xfrm>
            <a:off x="5257800" y="1848443"/>
            <a:ext cx="3495276" cy="1968604"/>
          </a:xfrm>
          <a:prstGeom prst="rect">
            <a:avLst/>
          </a:prstGeom>
        </p:spPr>
      </p:pic>
    </p:spTree>
    <p:extLst>
      <p:ext uri="{BB962C8B-B14F-4D97-AF65-F5344CB8AC3E}">
        <p14:creationId xmlns:p14="http://schemas.microsoft.com/office/powerpoint/2010/main" val="3353425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5AF-2042-4D08-AC9C-670AC3967F69}"/>
              </a:ext>
            </a:extLst>
          </p:cNvPr>
          <p:cNvSpPr>
            <a:spLocks noGrp="1"/>
          </p:cNvSpPr>
          <p:nvPr>
            <p:ph type="title"/>
          </p:nvPr>
        </p:nvSpPr>
        <p:spPr/>
        <p:txBody>
          <a:bodyPr/>
          <a:lstStyle/>
          <a:p>
            <a:r>
              <a:rPr lang="en-US" dirty="0"/>
              <a:t>Ways to celebrate graduates</a:t>
            </a:r>
          </a:p>
        </p:txBody>
      </p:sp>
      <p:sp>
        <p:nvSpPr>
          <p:cNvPr id="3" name="Content Placeholder 2">
            <a:extLst>
              <a:ext uri="{FF2B5EF4-FFF2-40B4-BE49-F238E27FC236}">
                <a16:creationId xmlns:a16="http://schemas.microsoft.com/office/drawing/2014/main" id="{3D9FC858-6CE8-4033-AF31-778C4A939542}"/>
              </a:ext>
            </a:extLst>
          </p:cNvPr>
          <p:cNvSpPr>
            <a:spLocks noGrp="1"/>
          </p:cNvSpPr>
          <p:nvPr>
            <p:ph sz="half" idx="1"/>
          </p:nvPr>
        </p:nvSpPr>
        <p:spPr>
          <a:xfrm>
            <a:off x="152400" y="1780052"/>
            <a:ext cx="4362724" cy="4525963"/>
          </a:xfrm>
        </p:spPr>
        <p:txBody>
          <a:bodyPr/>
          <a:lstStyle/>
          <a:p>
            <a:pPr marL="36512" indent="0">
              <a:buNone/>
            </a:pPr>
            <a:r>
              <a:rPr lang="en-US" sz="1800" dirty="0"/>
              <a:t>Personal Achievement Graphics (“PAGs”)</a:t>
            </a:r>
          </a:p>
          <a:p>
            <a:pPr marL="36512" indent="0">
              <a:buNone/>
            </a:pPr>
            <a:endParaRPr lang="en-US" sz="1800" dirty="0"/>
          </a:p>
          <a:p>
            <a:pPr marL="36512" indent="0">
              <a:buNone/>
            </a:pPr>
            <a:r>
              <a:rPr lang="en-US" sz="1800" dirty="0"/>
              <a:t>Style guide available.</a:t>
            </a:r>
          </a:p>
          <a:p>
            <a:pPr marL="36512" indent="0">
              <a:buNone/>
            </a:pPr>
            <a:r>
              <a:rPr lang="en-US" sz="1800" dirty="0"/>
              <a:t>A version to show schools with no pricing also available.  </a:t>
            </a:r>
          </a:p>
          <a:p>
            <a:endParaRPr lang="en-US" dirty="0"/>
          </a:p>
        </p:txBody>
      </p:sp>
      <p:pic>
        <p:nvPicPr>
          <p:cNvPr id="5" name="Picture 4">
            <a:extLst>
              <a:ext uri="{FF2B5EF4-FFF2-40B4-BE49-F238E27FC236}">
                <a16:creationId xmlns:a16="http://schemas.microsoft.com/office/drawing/2014/main" id="{C66C8DD7-7C2B-43B7-8448-9924C175BB3F}"/>
              </a:ext>
            </a:extLst>
          </p:cNvPr>
          <p:cNvPicPr>
            <a:picLocks noChangeAspect="1"/>
          </p:cNvPicPr>
          <p:nvPr/>
        </p:nvPicPr>
        <p:blipFill rotWithShape="1">
          <a:blip r:embed="rId2"/>
          <a:srcRect l="33333" t="19241" r="34166" b="5398"/>
          <a:stretch/>
        </p:blipFill>
        <p:spPr>
          <a:xfrm>
            <a:off x="4419600" y="1676400"/>
            <a:ext cx="3581400" cy="4499708"/>
          </a:xfrm>
          <a:prstGeom prst="rect">
            <a:avLst/>
          </a:prstGeom>
        </p:spPr>
      </p:pic>
    </p:spTree>
    <p:extLst>
      <p:ext uri="{BB962C8B-B14F-4D97-AF65-F5344CB8AC3E}">
        <p14:creationId xmlns:p14="http://schemas.microsoft.com/office/powerpoint/2010/main" val="1813323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5AF-2042-4D08-AC9C-670AC3967F69}"/>
              </a:ext>
            </a:extLst>
          </p:cNvPr>
          <p:cNvSpPr>
            <a:spLocks noGrp="1"/>
          </p:cNvSpPr>
          <p:nvPr>
            <p:ph type="title"/>
          </p:nvPr>
        </p:nvSpPr>
        <p:spPr>
          <a:xfrm>
            <a:off x="457200" y="274638"/>
            <a:ext cx="8610600" cy="1143000"/>
          </a:xfrm>
        </p:spPr>
        <p:txBody>
          <a:bodyPr/>
          <a:lstStyle/>
          <a:p>
            <a:r>
              <a:rPr lang="en-US" dirty="0"/>
              <a:t>Ways to celebrate graduates- NEW</a:t>
            </a:r>
          </a:p>
        </p:txBody>
      </p:sp>
      <p:sp>
        <p:nvSpPr>
          <p:cNvPr id="3" name="Content Placeholder 2">
            <a:extLst>
              <a:ext uri="{FF2B5EF4-FFF2-40B4-BE49-F238E27FC236}">
                <a16:creationId xmlns:a16="http://schemas.microsoft.com/office/drawing/2014/main" id="{3D9FC858-6CE8-4033-AF31-778C4A939542}"/>
              </a:ext>
            </a:extLst>
          </p:cNvPr>
          <p:cNvSpPr>
            <a:spLocks noGrp="1"/>
          </p:cNvSpPr>
          <p:nvPr>
            <p:ph sz="half" idx="1"/>
          </p:nvPr>
        </p:nvSpPr>
        <p:spPr>
          <a:xfrm>
            <a:off x="133076" y="1371600"/>
            <a:ext cx="5257800" cy="4525963"/>
          </a:xfrm>
        </p:spPr>
        <p:txBody>
          <a:bodyPr/>
          <a:lstStyle/>
          <a:p>
            <a:pPr lvl="0"/>
            <a:r>
              <a:rPr lang="en-US" dirty="0"/>
              <a:t>Name Announcement Clips (NAC) $1.18 </a:t>
            </a:r>
          </a:p>
          <a:p>
            <a:pPr lvl="0"/>
            <a:r>
              <a:rPr lang="en-US" sz="1800" dirty="0"/>
              <a:t>– a super short movie file where we show the personal achievement graphic AND the student’s name is read aloud (not by a human) </a:t>
            </a:r>
            <a:r>
              <a:rPr lang="en-US" sz="1800" dirty="0" err="1"/>
              <a:t>Geat</a:t>
            </a:r>
            <a:r>
              <a:rPr lang="en-US" sz="1800" dirty="0"/>
              <a:t> for social media!</a:t>
            </a:r>
          </a:p>
          <a:p>
            <a:r>
              <a:rPr lang="en-US" sz="2400" dirty="0"/>
              <a:t>NOTE: When we make this product we ALSO make the PAG. So you do NOT need to Also buy the PAG. The student gets an NAC video and the PAG jpg.</a:t>
            </a:r>
          </a:p>
          <a:p>
            <a:pPr marL="36512" indent="0">
              <a:buNone/>
            </a:pPr>
            <a:endParaRPr lang="en-US" sz="1800" dirty="0"/>
          </a:p>
          <a:p>
            <a:pPr marL="36512" indent="0">
              <a:buNone/>
            </a:pPr>
            <a:r>
              <a:rPr lang="en-US" sz="1800" dirty="0"/>
              <a:t>Data to complete these can be collected with our NEW registration site. </a:t>
            </a:r>
          </a:p>
          <a:p>
            <a:endParaRPr lang="en-US" dirty="0"/>
          </a:p>
        </p:txBody>
      </p:sp>
      <p:pic>
        <p:nvPicPr>
          <p:cNvPr id="7" name="Picture 6" descr="A close up of a sign&#10;&#10;Description automatically generated">
            <a:extLst>
              <a:ext uri="{FF2B5EF4-FFF2-40B4-BE49-F238E27FC236}">
                <a16:creationId xmlns:a16="http://schemas.microsoft.com/office/drawing/2014/main" id="{0AE55470-A4EB-48B8-8169-9531D18417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2651125"/>
            <a:ext cx="3496733" cy="1966912"/>
          </a:xfrm>
          <a:prstGeom prst="rect">
            <a:avLst/>
          </a:prstGeom>
        </p:spPr>
      </p:pic>
    </p:spTree>
    <p:extLst>
      <p:ext uri="{BB962C8B-B14F-4D97-AF65-F5344CB8AC3E}">
        <p14:creationId xmlns:p14="http://schemas.microsoft.com/office/powerpoint/2010/main" val="827319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5AF-2042-4D08-AC9C-670AC3967F69}"/>
              </a:ext>
            </a:extLst>
          </p:cNvPr>
          <p:cNvSpPr>
            <a:spLocks noGrp="1"/>
          </p:cNvSpPr>
          <p:nvPr>
            <p:ph type="title"/>
          </p:nvPr>
        </p:nvSpPr>
        <p:spPr/>
        <p:txBody>
          <a:bodyPr/>
          <a:lstStyle/>
          <a:p>
            <a:r>
              <a:rPr lang="en-US" dirty="0"/>
              <a:t>Ways to celebrate graduates</a:t>
            </a:r>
          </a:p>
        </p:txBody>
      </p:sp>
      <p:sp>
        <p:nvSpPr>
          <p:cNvPr id="3" name="Content Placeholder 2">
            <a:extLst>
              <a:ext uri="{FF2B5EF4-FFF2-40B4-BE49-F238E27FC236}">
                <a16:creationId xmlns:a16="http://schemas.microsoft.com/office/drawing/2014/main" id="{3D9FC858-6CE8-4033-AF31-778C4A939542}"/>
              </a:ext>
            </a:extLst>
          </p:cNvPr>
          <p:cNvSpPr>
            <a:spLocks noGrp="1"/>
          </p:cNvSpPr>
          <p:nvPr>
            <p:ph sz="half" idx="1"/>
          </p:nvPr>
        </p:nvSpPr>
        <p:spPr>
          <a:xfrm>
            <a:off x="457200" y="1600200"/>
            <a:ext cx="4953000" cy="4983162"/>
          </a:xfrm>
        </p:spPr>
        <p:txBody>
          <a:bodyPr/>
          <a:lstStyle/>
          <a:p>
            <a:pPr marL="36512" indent="0">
              <a:buNone/>
            </a:pPr>
            <a:r>
              <a:rPr lang="en-US" sz="1800" dirty="0"/>
              <a:t>Virtual Ceremony videos</a:t>
            </a:r>
          </a:p>
          <a:p>
            <a:pPr marL="36512" indent="0">
              <a:buNone/>
            </a:pPr>
            <a:endParaRPr lang="en-US" sz="1800" dirty="0"/>
          </a:p>
          <a:p>
            <a:pPr marL="36512" indent="0">
              <a:buNone/>
            </a:pPr>
            <a:r>
              <a:rPr lang="en-US" sz="1800" dirty="0"/>
              <a:t>We can offer a video combining all of the Personal Achievement Graphics for students in a particular college or program. This video would be delivered as a high-resolution mp4 and can be hosted on a website, delivered via social media or email link or even used during a live ceremony. </a:t>
            </a:r>
          </a:p>
          <a:p>
            <a:pPr marL="36512" indent="0">
              <a:buNone/>
            </a:pPr>
            <a:endParaRPr lang="en-US" sz="1800" dirty="0"/>
          </a:p>
          <a:p>
            <a:pPr marL="36512" indent="0">
              <a:buNone/>
            </a:pPr>
            <a:r>
              <a:rPr lang="en-US" sz="1800" dirty="0"/>
              <a:t>Virtual ceremony videos can be delivered with music or can be delivered with no music for the school to add their own audio. Name reading audio options are also available. </a:t>
            </a:r>
          </a:p>
          <a:p>
            <a:pPr marL="36512" indent="0">
              <a:buNone/>
            </a:pPr>
            <a:endParaRPr lang="en-US" sz="1800" dirty="0"/>
          </a:p>
          <a:p>
            <a:pPr marL="36512" indent="0">
              <a:buNone/>
            </a:pPr>
            <a:r>
              <a:rPr lang="en-US" sz="1800" dirty="0"/>
              <a:t>NEW option- With name announcements!</a:t>
            </a:r>
          </a:p>
          <a:p>
            <a:endParaRPr lang="en-US" dirty="0"/>
          </a:p>
        </p:txBody>
      </p:sp>
      <p:grpSp>
        <p:nvGrpSpPr>
          <p:cNvPr id="6" name="Group 5">
            <a:extLst>
              <a:ext uri="{FF2B5EF4-FFF2-40B4-BE49-F238E27FC236}">
                <a16:creationId xmlns:a16="http://schemas.microsoft.com/office/drawing/2014/main" id="{6403F992-3741-4599-92F1-B9BDC7400048}"/>
              </a:ext>
            </a:extLst>
          </p:cNvPr>
          <p:cNvGrpSpPr/>
          <p:nvPr/>
        </p:nvGrpSpPr>
        <p:grpSpPr>
          <a:xfrm>
            <a:off x="5410200" y="2667000"/>
            <a:ext cx="3532983" cy="1905000"/>
            <a:chOff x="5410200" y="2667000"/>
            <a:chExt cx="3532983" cy="1905000"/>
          </a:xfrm>
        </p:grpSpPr>
        <p:pic>
          <p:nvPicPr>
            <p:cNvPr id="4" name="Picture 3">
              <a:extLst>
                <a:ext uri="{FF2B5EF4-FFF2-40B4-BE49-F238E27FC236}">
                  <a16:creationId xmlns:a16="http://schemas.microsoft.com/office/drawing/2014/main" id="{B9334AD4-65D5-45D7-9B2D-4D923AFDD88A}"/>
                </a:ext>
              </a:extLst>
            </p:cNvPr>
            <p:cNvPicPr>
              <a:picLocks noChangeAspect="1"/>
            </p:cNvPicPr>
            <p:nvPr/>
          </p:nvPicPr>
          <p:blipFill rotWithShape="1">
            <a:blip r:embed="rId2"/>
            <a:srcRect l="-1" t="15556" r="-890" b="15555"/>
            <a:stretch/>
          </p:blipFill>
          <p:spPr>
            <a:xfrm>
              <a:off x="5410200" y="2667000"/>
              <a:ext cx="3532983" cy="1905000"/>
            </a:xfrm>
            <a:prstGeom prst="rect">
              <a:avLst/>
            </a:prstGeom>
          </p:spPr>
        </p:pic>
        <p:sp>
          <p:nvSpPr>
            <p:cNvPr id="5" name="Isosceles Triangle 4">
              <a:extLst>
                <a:ext uri="{FF2B5EF4-FFF2-40B4-BE49-F238E27FC236}">
                  <a16:creationId xmlns:a16="http://schemas.microsoft.com/office/drawing/2014/main" id="{C9BD7731-A4EB-4CBB-9162-14D74F32BABF}"/>
                </a:ext>
              </a:extLst>
            </p:cNvPr>
            <p:cNvSpPr/>
            <p:nvPr/>
          </p:nvSpPr>
          <p:spPr>
            <a:xfrm rot="5400000">
              <a:off x="6896100" y="3314700"/>
              <a:ext cx="685800" cy="609600"/>
            </a:xfrm>
            <a:prstGeom prst="triangl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43595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5AF-2042-4D08-AC9C-670AC3967F69}"/>
              </a:ext>
            </a:extLst>
          </p:cNvPr>
          <p:cNvSpPr>
            <a:spLocks noGrp="1"/>
          </p:cNvSpPr>
          <p:nvPr>
            <p:ph type="title"/>
          </p:nvPr>
        </p:nvSpPr>
        <p:spPr/>
        <p:txBody>
          <a:bodyPr/>
          <a:lstStyle/>
          <a:p>
            <a:r>
              <a:rPr lang="en-US" dirty="0"/>
              <a:t>Ways to celebrate graduates</a:t>
            </a:r>
          </a:p>
        </p:txBody>
      </p:sp>
      <p:sp>
        <p:nvSpPr>
          <p:cNvPr id="3" name="Content Placeholder 2">
            <a:extLst>
              <a:ext uri="{FF2B5EF4-FFF2-40B4-BE49-F238E27FC236}">
                <a16:creationId xmlns:a16="http://schemas.microsoft.com/office/drawing/2014/main" id="{3D9FC858-6CE8-4033-AF31-778C4A939542}"/>
              </a:ext>
            </a:extLst>
          </p:cNvPr>
          <p:cNvSpPr>
            <a:spLocks noGrp="1"/>
          </p:cNvSpPr>
          <p:nvPr>
            <p:ph sz="half" idx="1"/>
          </p:nvPr>
        </p:nvSpPr>
        <p:spPr>
          <a:xfrm>
            <a:off x="457200" y="1417638"/>
            <a:ext cx="5638800" cy="4525963"/>
          </a:xfrm>
        </p:spPr>
        <p:txBody>
          <a:bodyPr/>
          <a:lstStyle/>
          <a:p>
            <a:pPr marL="36512" indent="0" algn="ctr">
              <a:buNone/>
            </a:pPr>
            <a:r>
              <a:rPr lang="en-US" sz="1800" dirty="0"/>
              <a:t>Virtual Ceremony videos</a:t>
            </a:r>
          </a:p>
          <a:p>
            <a:pPr marL="36512" indent="0">
              <a:buNone/>
            </a:pPr>
            <a:endParaRPr lang="en-US" sz="1800" dirty="0"/>
          </a:p>
          <a:p>
            <a:r>
              <a:rPr lang="en-US" sz="1800" dirty="0"/>
              <a:t>Style guide coming soon</a:t>
            </a:r>
          </a:p>
          <a:p>
            <a:pPr marL="36512" indent="0">
              <a:buNone/>
            </a:pPr>
            <a:endParaRPr lang="en-US" sz="1800" dirty="0"/>
          </a:p>
          <a:p>
            <a:r>
              <a:rPr lang="en-US" sz="1800" dirty="0"/>
              <a:t>Uses PAGs which are $.59 per graduate.</a:t>
            </a:r>
          </a:p>
          <a:p>
            <a:endParaRPr lang="en-US" sz="1800" dirty="0"/>
          </a:p>
          <a:p>
            <a:r>
              <a:rPr lang="en-US" sz="1800" dirty="0"/>
              <a:t>$50 per ceremony + $.15 per graduate</a:t>
            </a:r>
          </a:p>
          <a:p>
            <a:endParaRPr lang="en-US" sz="1800" dirty="0"/>
          </a:p>
          <a:p>
            <a:r>
              <a:rPr lang="en-US" sz="1800" dirty="0"/>
              <a:t>Example: a single 300 student ceremony would cost:</a:t>
            </a:r>
          </a:p>
          <a:p>
            <a:r>
              <a:rPr lang="en-US" sz="1800" dirty="0"/>
              <a:t>$50 + $.74 per student (x 300)= $272</a:t>
            </a:r>
          </a:p>
          <a:p>
            <a:endParaRPr lang="en-US" sz="1800" dirty="0"/>
          </a:p>
          <a:p>
            <a:r>
              <a:rPr lang="en-US" sz="1800" dirty="0"/>
              <a:t>Name announcement $.15/student </a:t>
            </a:r>
            <a:r>
              <a:rPr lang="en-US" sz="1800" dirty="0" err="1"/>
              <a:t>addt’l</a:t>
            </a:r>
            <a:endParaRPr lang="en-US" sz="1800" dirty="0"/>
          </a:p>
          <a:p>
            <a:endParaRPr lang="en-US" sz="1800" dirty="0"/>
          </a:p>
          <a:p>
            <a:r>
              <a:rPr lang="en-US" sz="1800" dirty="0"/>
              <a:t>Data to complete these can be collected with our NEW registration site. </a:t>
            </a:r>
          </a:p>
          <a:p>
            <a:endParaRPr lang="en-US" dirty="0"/>
          </a:p>
        </p:txBody>
      </p:sp>
    </p:spTree>
    <p:extLst>
      <p:ext uri="{BB962C8B-B14F-4D97-AF65-F5344CB8AC3E}">
        <p14:creationId xmlns:p14="http://schemas.microsoft.com/office/powerpoint/2010/main" val="364016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5AF-2042-4D08-AC9C-670AC3967F69}"/>
              </a:ext>
            </a:extLst>
          </p:cNvPr>
          <p:cNvSpPr>
            <a:spLocks noGrp="1"/>
          </p:cNvSpPr>
          <p:nvPr>
            <p:ph type="title"/>
          </p:nvPr>
        </p:nvSpPr>
        <p:spPr/>
        <p:txBody>
          <a:bodyPr/>
          <a:lstStyle/>
          <a:p>
            <a:r>
              <a:rPr lang="en-US" dirty="0"/>
              <a:t>Ways to celebrate graduates</a:t>
            </a:r>
          </a:p>
        </p:txBody>
      </p:sp>
      <p:sp>
        <p:nvSpPr>
          <p:cNvPr id="3" name="Content Placeholder 2">
            <a:extLst>
              <a:ext uri="{FF2B5EF4-FFF2-40B4-BE49-F238E27FC236}">
                <a16:creationId xmlns:a16="http://schemas.microsoft.com/office/drawing/2014/main" id="{3D9FC858-6CE8-4033-AF31-778C4A939542}"/>
              </a:ext>
            </a:extLst>
          </p:cNvPr>
          <p:cNvSpPr>
            <a:spLocks noGrp="1"/>
          </p:cNvSpPr>
          <p:nvPr>
            <p:ph sz="half" idx="1"/>
          </p:nvPr>
        </p:nvSpPr>
        <p:spPr>
          <a:xfrm>
            <a:off x="457200" y="1600200"/>
            <a:ext cx="5257800" cy="4983162"/>
          </a:xfrm>
        </p:spPr>
        <p:txBody>
          <a:bodyPr/>
          <a:lstStyle/>
          <a:p>
            <a:pPr marL="36512" indent="0">
              <a:buNone/>
            </a:pPr>
            <a:r>
              <a:rPr lang="en-US" sz="1800" dirty="0"/>
              <a:t>Graduate Animations</a:t>
            </a:r>
          </a:p>
          <a:p>
            <a:pPr marL="36512" indent="0">
              <a:buNone/>
            </a:pPr>
            <a:r>
              <a:rPr lang="en-US" sz="1800" dirty="0"/>
              <a:t>We offer animated, shareable graphics for individual students for when you want more visual appeal than a Personal Achievement Graphic.  </a:t>
            </a:r>
          </a:p>
          <a:p>
            <a:pPr marL="36512" indent="0">
              <a:buNone/>
            </a:pPr>
            <a:endParaRPr lang="en-US" sz="1800" dirty="0"/>
          </a:p>
          <a:p>
            <a:pPr marL="36512" indent="0">
              <a:buNone/>
            </a:pPr>
            <a:r>
              <a:rPr lang="en-US" sz="1800" dirty="0"/>
              <a:t>Graduate Animations can also honor the student by name and can include optional information such as degree, major, quote, graduate photo, school logo and school colors.</a:t>
            </a:r>
          </a:p>
          <a:p>
            <a:pPr marL="36512" indent="0">
              <a:buNone/>
            </a:pPr>
            <a:r>
              <a:rPr lang="en-US" sz="1800" dirty="0"/>
              <a:t> </a:t>
            </a:r>
          </a:p>
          <a:p>
            <a:pPr marL="36512" indent="0">
              <a:buNone/>
            </a:pPr>
            <a:r>
              <a:rPr lang="en-US" sz="1800" dirty="0"/>
              <a:t>The Animations are returned as mp4 files and are intended to be shared via social media by the student. They can be distributed directly to students using a link to download their animation or they can be returned to the school in bulk. </a:t>
            </a:r>
          </a:p>
          <a:p>
            <a:endParaRPr lang="en-US" dirty="0"/>
          </a:p>
        </p:txBody>
      </p:sp>
      <p:pic>
        <p:nvPicPr>
          <p:cNvPr id="4" name="Picture 3">
            <a:hlinkClick r:id="rId2" action="ppaction://hlinkfile"/>
            <a:extLst>
              <a:ext uri="{FF2B5EF4-FFF2-40B4-BE49-F238E27FC236}">
                <a16:creationId xmlns:a16="http://schemas.microsoft.com/office/drawing/2014/main" id="{50B4ADD2-5484-436B-AEFE-C0390B04E4DD}"/>
              </a:ext>
            </a:extLst>
          </p:cNvPr>
          <p:cNvPicPr>
            <a:picLocks noChangeAspect="1"/>
          </p:cNvPicPr>
          <p:nvPr/>
        </p:nvPicPr>
        <p:blipFill rotWithShape="1">
          <a:blip r:embed="rId3"/>
          <a:srcRect l="32681" t="30000" r="56062" b="61111"/>
          <a:stretch/>
        </p:blipFill>
        <p:spPr>
          <a:xfrm>
            <a:off x="5867399" y="1752600"/>
            <a:ext cx="2600325" cy="1600200"/>
          </a:xfrm>
          <a:prstGeom prst="rect">
            <a:avLst/>
          </a:prstGeom>
        </p:spPr>
      </p:pic>
      <p:pic>
        <p:nvPicPr>
          <p:cNvPr id="8" name="Picture 7">
            <a:hlinkClick r:id="rId4" action="ppaction://hlinkfile"/>
            <a:extLst>
              <a:ext uri="{FF2B5EF4-FFF2-40B4-BE49-F238E27FC236}">
                <a16:creationId xmlns:a16="http://schemas.microsoft.com/office/drawing/2014/main" id="{02D1E50C-F4D2-4F28-AACB-14DFDB7CD88E}"/>
              </a:ext>
            </a:extLst>
          </p:cNvPr>
          <p:cNvPicPr>
            <a:picLocks noChangeAspect="1"/>
          </p:cNvPicPr>
          <p:nvPr/>
        </p:nvPicPr>
        <p:blipFill rotWithShape="1">
          <a:blip r:embed="rId5"/>
          <a:srcRect l="35000" t="25122" r="26667" b="32896"/>
          <a:stretch/>
        </p:blipFill>
        <p:spPr>
          <a:xfrm>
            <a:off x="5835804" y="3810000"/>
            <a:ext cx="2698596" cy="1583958"/>
          </a:xfrm>
          <a:prstGeom prst="rect">
            <a:avLst/>
          </a:prstGeom>
        </p:spPr>
      </p:pic>
    </p:spTree>
    <p:extLst>
      <p:ext uri="{BB962C8B-B14F-4D97-AF65-F5344CB8AC3E}">
        <p14:creationId xmlns:p14="http://schemas.microsoft.com/office/powerpoint/2010/main" val="2981877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5AF-2042-4D08-AC9C-670AC3967F69}"/>
              </a:ext>
            </a:extLst>
          </p:cNvPr>
          <p:cNvSpPr>
            <a:spLocks noGrp="1"/>
          </p:cNvSpPr>
          <p:nvPr>
            <p:ph type="title"/>
          </p:nvPr>
        </p:nvSpPr>
        <p:spPr/>
        <p:txBody>
          <a:bodyPr/>
          <a:lstStyle/>
          <a:p>
            <a:r>
              <a:rPr lang="en-US" dirty="0"/>
              <a:t>Ways to celebrate graduates</a:t>
            </a:r>
          </a:p>
        </p:txBody>
      </p:sp>
      <p:sp>
        <p:nvSpPr>
          <p:cNvPr id="3" name="Content Placeholder 2">
            <a:extLst>
              <a:ext uri="{FF2B5EF4-FFF2-40B4-BE49-F238E27FC236}">
                <a16:creationId xmlns:a16="http://schemas.microsoft.com/office/drawing/2014/main" id="{3D9FC858-6CE8-4033-AF31-778C4A939542}"/>
              </a:ext>
            </a:extLst>
          </p:cNvPr>
          <p:cNvSpPr>
            <a:spLocks noGrp="1"/>
          </p:cNvSpPr>
          <p:nvPr>
            <p:ph sz="half" idx="1"/>
          </p:nvPr>
        </p:nvSpPr>
        <p:spPr>
          <a:xfrm>
            <a:off x="457200" y="1600200"/>
            <a:ext cx="4572000" cy="4525963"/>
          </a:xfrm>
        </p:spPr>
        <p:txBody>
          <a:bodyPr/>
          <a:lstStyle/>
          <a:p>
            <a:pPr marL="36512" indent="0">
              <a:buNone/>
            </a:pPr>
            <a:r>
              <a:rPr lang="en-US" sz="1800" dirty="0"/>
              <a:t>Graduate Animations</a:t>
            </a:r>
          </a:p>
          <a:p>
            <a:pPr marL="36512" indent="0">
              <a:buNone/>
            </a:pPr>
            <a:r>
              <a:rPr lang="en-US" sz="1800" dirty="0"/>
              <a:t>With and without music.</a:t>
            </a:r>
          </a:p>
          <a:p>
            <a:pPr marL="36512" indent="0">
              <a:buNone/>
            </a:pPr>
            <a:endParaRPr lang="en-US" sz="1800" dirty="0"/>
          </a:p>
          <a:p>
            <a:pPr marL="36512" indent="0">
              <a:buNone/>
            </a:pPr>
            <a:r>
              <a:rPr lang="en-US" sz="1800" dirty="0"/>
              <a:t>If added as a product on retail…. $6.</a:t>
            </a:r>
          </a:p>
          <a:p>
            <a:pPr marL="36512" indent="0">
              <a:buNone/>
            </a:pPr>
            <a:endParaRPr lang="en-US" sz="1800" dirty="0"/>
          </a:p>
          <a:p>
            <a:pPr marL="36512" indent="0">
              <a:buNone/>
            </a:pPr>
            <a:r>
              <a:rPr lang="en-US" sz="1800" dirty="0"/>
              <a:t>Bulk order for an entire school, class, college will be $4 each.</a:t>
            </a:r>
          </a:p>
          <a:p>
            <a:pPr marL="36512" indent="0">
              <a:buNone/>
            </a:pPr>
            <a:endParaRPr lang="en-US" sz="1800" dirty="0"/>
          </a:p>
          <a:p>
            <a:pPr marL="36512" indent="0">
              <a:buNone/>
            </a:pPr>
            <a:r>
              <a:rPr lang="en-US" sz="1800" dirty="0"/>
              <a:t>Pricing does not include image cutouts. </a:t>
            </a:r>
          </a:p>
          <a:p>
            <a:pPr marL="36512" indent="0">
              <a:buNone/>
            </a:pPr>
            <a:endParaRPr lang="en-US" sz="1800" dirty="0"/>
          </a:p>
          <a:p>
            <a:pPr marL="36512" indent="0">
              <a:buNone/>
            </a:pPr>
            <a:r>
              <a:rPr lang="en-US" sz="1800" dirty="0"/>
              <a:t>Delivery available to individuals like a typical download (mp4) OR we will offer bulk delivery to the photographer for bulk orders.</a:t>
            </a:r>
          </a:p>
          <a:p>
            <a:endParaRPr lang="en-US" dirty="0"/>
          </a:p>
        </p:txBody>
      </p:sp>
      <p:pic>
        <p:nvPicPr>
          <p:cNvPr id="6" name="Picture 5">
            <a:hlinkClick r:id="rId2" action="ppaction://hlinkfile"/>
            <a:extLst>
              <a:ext uri="{FF2B5EF4-FFF2-40B4-BE49-F238E27FC236}">
                <a16:creationId xmlns:a16="http://schemas.microsoft.com/office/drawing/2014/main" id="{EA8E3D29-D927-438B-A467-539F52F58470}"/>
              </a:ext>
            </a:extLst>
          </p:cNvPr>
          <p:cNvPicPr>
            <a:picLocks noChangeAspect="1"/>
          </p:cNvPicPr>
          <p:nvPr/>
        </p:nvPicPr>
        <p:blipFill rotWithShape="1">
          <a:blip r:embed="rId3"/>
          <a:srcRect l="1" t="13818" r="-30" b="17090"/>
          <a:stretch/>
        </p:blipFill>
        <p:spPr>
          <a:xfrm>
            <a:off x="5056457" y="1460809"/>
            <a:ext cx="3632202" cy="1981201"/>
          </a:xfrm>
          <a:prstGeom prst="rect">
            <a:avLst/>
          </a:prstGeom>
        </p:spPr>
      </p:pic>
      <p:pic>
        <p:nvPicPr>
          <p:cNvPr id="8" name="Picture 7">
            <a:hlinkClick r:id="rId4" action="ppaction://hlinkfile"/>
            <a:extLst>
              <a:ext uri="{FF2B5EF4-FFF2-40B4-BE49-F238E27FC236}">
                <a16:creationId xmlns:a16="http://schemas.microsoft.com/office/drawing/2014/main" id="{2486CA3B-AEA0-4937-A47C-B055EDFF3AB9}"/>
              </a:ext>
            </a:extLst>
          </p:cNvPr>
          <p:cNvPicPr>
            <a:picLocks noChangeAspect="1"/>
          </p:cNvPicPr>
          <p:nvPr/>
        </p:nvPicPr>
        <p:blipFill rotWithShape="1">
          <a:blip r:embed="rId5"/>
          <a:srcRect t="14787" r="-3666" b="16122"/>
          <a:stretch/>
        </p:blipFill>
        <p:spPr>
          <a:xfrm>
            <a:off x="5058937" y="3810000"/>
            <a:ext cx="3733859" cy="1965189"/>
          </a:xfrm>
          <a:prstGeom prst="rect">
            <a:avLst/>
          </a:prstGeom>
        </p:spPr>
      </p:pic>
    </p:spTree>
    <p:extLst>
      <p:ext uri="{BB962C8B-B14F-4D97-AF65-F5344CB8AC3E}">
        <p14:creationId xmlns:p14="http://schemas.microsoft.com/office/powerpoint/2010/main" val="3779751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5AF-2042-4D08-AC9C-670AC3967F69}"/>
              </a:ext>
            </a:extLst>
          </p:cNvPr>
          <p:cNvSpPr>
            <a:spLocks noGrp="1"/>
          </p:cNvSpPr>
          <p:nvPr>
            <p:ph type="title"/>
          </p:nvPr>
        </p:nvSpPr>
        <p:spPr/>
        <p:txBody>
          <a:bodyPr/>
          <a:lstStyle/>
          <a:p>
            <a:r>
              <a:rPr lang="en-US" dirty="0"/>
              <a:t>Ways to celebrate graduates</a:t>
            </a:r>
          </a:p>
        </p:txBody>
      </p:sp>
      <p:sp>
        <p:nvSpPr>
          <p:cNvPr id="3" name="Content Placeholder 2">
            <a:extLst>
              <a:ext uri="{FF2B5EF4-FFF2-40B4-BE49-F238E27FC236}">
                <a16:creationId xmlns:a16="http://schemas.microsoft.com/office/drawing/2014/main" id="{3D9FC858-6CE8-4033-AF31-778C4A939542}"/>
              </a:ext>
            </a:extLst>
          </p:cNvPr>
          <p:cNvSpPr>
            <a:spLocks noGrp="1"/>
          </p:cNvSpPr>
          <p:nvPr>
            <p:ph sz="half" idx="1"/>
          </p:nvPr>
        </p:nvSpPr>
        <p:spPr>
          <a:xfrm>
            <a:off x="457200" y="1600200"/>
            <a:ext cx="3668644" cy="4525963"/>
          </a:xfrm>
        </p:spPr>
        <p:txBody>
          <a:bodyPr/>
          <a:lstStyle/>
          <a:p>
            <a:pPr marL="36512" indent="0">
              <a:buNone/>
            </a:pPr>
            <a:r>
              <a:rPr lang="en-US" sz="1800" dirty="0"/>
              <a:t>Graduate Animations Style Guide</a:t>
            </a:r>
          </a:p>
          <a:p>
            <a:pPr marL="36512" indent="0">
              <a:buNone/>
            </a:pPr>
            <a:r>
              <a:rPr lang="en-US" sz="1800" dirty="0"/>
              <a:t>A Version to show to schools and released samples available</a:t>
            </a:r>
          </a:p>
          <a:p>
            <a:pPr marL="36512" indent="0">
              <a:buNone/>
            </a:pPr>
            <a:endParaRPr lang="en-US" sz="1800" dirty="0"/>
          </a:p>
          <a:p>
            <a:endParaRPr lang="en-US" dirty="0"/>
          </a:p>
        </p:txBody>
      </p:sp>
      <p:pic>
        <p:nvPicPr>
          <p:cNvPr id="4" name="Picture 3">
            <a:extLst>
              <a:ext uri="{FF2B5EF4-FFF2-40B4-BE49-F238E27FC236}">
                <a16:creationId xmlns:a16="http://schemas.microsoft.com/office/drawing/2014/main" id="{D14868CA-2F1E-43E5-92A3-EF65251CDB7F}"/>
              </a:ext>
            </a:extLst>
          </p:cNvPr>
          <p:cNvPicPr>
            <a:picLocks noChangeAspect="1"/>
          </p:cNvPicPr>
          <p:nvPr/>
        </p:nvPicPr>
        <p:blipFill rotWithShape="1">
          <a:blip r:embed="rId2"/>
          <a:srcRect l="32500" t="19240" r="35000" b="3860"/>
          <a:stretch/>
        </p:blipFill>
        <p:spPr>
          <a:xfrm>
            <a:off x="4419600" y="1752600"/>
            <a:ext cx="3646556" cy="4675071"/>
          </a:xfrm>
          <a:prstGeom prst="rect">
            <a:avLst/>
          </a:prstGeom>
        </p:spPr>
      </p:pic>
    </p:spTree>
    <p:extLst>
      <p:ext uri="{BB962C8B-B14F-4D97-AF65-F5344CB8AC3E}">
        <p14:creationId xmlns:p14="http://schemas.microsoft.com/office/powerpoint/2010/main" val="3079251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5AF-2042-4D08-AC9C-670AC3967F69}"/>
              </a:ext>
            </a:extLst>
          </p:cNvPr>
          <p:cNvSpPr>
            <a:spLocks noGrp="1"/>
          </p:cNvSpPr>
          <p:nvPr>
            <p:ph type="title"/>
          </p:nvPr>
        </p:nvSpPr>
        <p:spPr/>
        <p:txBody>
          <a:bodyPr/>
          <a:lstStyle/>
          <a:p>
            <a:r>
              <a:rPr lang="en-US" dirty="0"/>
              <a:t>Ways to celebrate graduates</a:t>
            </a:r>
          </a:p>
        </p:txBody>
      </p:sp>
      <p:sp>
        <p:nvSpPr>
          <p:cNvPr id="3" name="Content Placeholder 2">
            <a:extLst>
              <a:ext uri="{FF2B5EF4-FFF2-40B4-BE49-F238E27FC236}">
                <a16:creationId xmlns:a16="http://schemas.microsoft.com/office/drawing/2014/main" id="{3D9FC858-6CE8-4033-AF31-778C4A939542}"/>
              </a:ext>
            </a:extLst>
          </p:cNvPr>
          <p:cNvSpPr>
            <a:spLocks noGrp="1"/>
          </p:cNvSpPr>
          <p:nvPr>
            <p:ph sz="half" idx="1"/>
          </p:nvPr>
        </p:nvSpPr>
        <p:spPr>
          <a:xfrm>
            <a:off x="457200" y="1600200"/>
            <a:ext cx="5334000" cy="4983162"/>
          </a:xfrm>
        </p:spPr>
        <p:txBody>
          <a:bodyPr/>
          <a:lstStyle/>
          <a:p>
            <a:pPr marL="36512" indent="0">
              <a:buNone/>
            </a:pPr>
            <a:r>
              <a:rPr lang="en-US" sz="1800" dirty="0"/>
              <a:t>Virtual Celebration registration</a:t>
            </a:r>
          </a:p>
          <a:p>
            <a:pPr marL="36512" indent="0">
              <a:buNone/>
            </a:pPr>
            <a:endParaRPr lang="en-US" sz="1800" dirty="0"/>
          </a:p>
          <a:p>
            <a:pPr marL="36512" indent="0">
              <a:buNone/>
            </a:pPr>
            <a:r>
              <a:rPr lang="en-US" sz="1800" dirty="0"/>
              <a:t>Do you need a way to collect information from students to decide who wants to participate in a Virtual Ceremony? </a:t>
            </a:r>
          </a:p>
          <a:p>
            <a:pPr marL="36512" indent="0">
              <a:buNone/>
            </a:pPr>
            <a:endParaRPr lang="en-US" sz="1800" dirty="0"/>
          </a:p>
          <a:p>
            <a:pPr marL="36512" indent="0">
              <a:buNone/>
            </a:pPr>
            <a:r>
              <a:rPr lang="en-US" sz="1800" dirty="0"/>
              <a:t>Or do you need a way to collect more student information so you can provide them with a Personal Achievement graphic or animation for social media? We can help! </a:t>
            </a:r>
          </a:p>
          <a:p>
            <a:pPr marL="36512" indent="0">
              <a:buNone/>
            </a:pPr>
            <a:endParaRPr lang="en-US" sz="1800" dirty="0"/>
          </a:p>
          <a:p>
            <a:pPr marL="36512" indent="0">
              <a:buNone/>
            </a:pPr>
            <a:r>
              <a:rPr lang="en-US" sz="1800" dirty="0"/>
              <a:t>We can provide a registration page to collect optional and required data that could include: Name, Degree, Major, student image, mailing address and more! We even offer an administration portal where you can review the information collected! </a:t>
            </a:r>
          </a:p>
          <a:p>
            <a:endParaRPr lang="en-US" dirty="0"/>
          </a:p>
        </p:txBody>
      </p:sp>
      <p:sp>
        <p:nvSpPr>
          <p:cNvPr id="5" name="TextBox 4">
            <a:extLst>
              <a:ext uri="{FF2B5EF4-FFF2-40B4-BE49-F238E27FC236}">
                <a16:creationId xmlns:a16="http://schemas.microsoft.com/office/drawing/2014/main" id="{6E28C73C-8C95-4660-ACBE-FCC5710B274E}"/>
              </a:ext>
            </a:extLst>
          </p:cNvPr>
          <p:cNvSpPr txBox="1"/>
          <p:nvPr/>
        </p:nvSpPr>
        <p:spPr>
          <a:xfrm>
            <a:off x="5486400" y="2133600"/>
            <a:ext cx="3429000" cy="3890489"/>
          </a:xfrm>
          <a:prstGeom prst="rect">
            <a:avLst/>
          </a:prstGeom>
          <a:solidFill>
            <a:srgbClr val="0070C0"/>
          </a:solidFill>
        </p:spPr>
        <p:txBody>
          <a:bodyPr wrap="square" rtlCol="0">
            <a:spAutoFit/>
          </a:bodyPr>
          <a:lstStyle/>
          <a:p>
            <a:pPr algn="ctr">
              <a:lnSpc>
                <a:spcPct val="150000"/>
              </a:lnSpc>
            </a:pPr>
            <a:r>
              <a:rPr lang="en-US" sz="2800" dirty="0"/>
              <a:t>Use this option to collect data (and even images) to create some of these products and services. </a:t>
            </a:r>
          </a:p>
        </p:txBody>
      </p:sp>
    </p:spTree>
    <p:extLst>
      <p:ext uri="{BB962C8B-B14F-4D97-AF65-F5344CB8AC3E}">
        <p14:creationId xmlns:p14="http://schemas.microsoft.com/office/powerpoint/2010/main" val="4047843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82154-E995-4660-AF7E-7FF942841625}"/>
              </a:ext>
            </a:extLst>
          </p:cNvPr>
          <p:cNvSpPr>
            <a:spLocks noGrp="1"/>
          </p:cNvSpPr>
          <p:nvPr>
            <p:ph type="title"/>
          </p:nvPr>
        </p:nvSpPr>
        <p:spPr>
          <a:xfrm>
            <a:off x="457200" y="274638"/>
            <a:ext cx="7467600" cy="1143000"/>
          </a:xfrm>
        </p:spPr>
        <p:txBody>
          <a:bodyPr wrap="square" anchor="ctr">
            <a:normAutofit/>
          </a:bodyPr>
          <a:lstStyle/>
          <a:p>
            <a:pPr>
              <a:lnSpc>
                <a:spcPct val="90000"/>
              </a:lnSpc>
            </a:pPr>
            <a:r>
              <a:rPr lang="en-US" sz="3600" dirty="0"/>
              <a:t>Solutions for Ceremonies</a:t>
            </a:r>
          </a:p>
        </p:txBody>
      </p:sp>
      <p:pic>
        <p:nvPicPr>
          <p:cNvPr id="9" name="Picture 1" descr="image003">
            <a:extLst>
              <a:ext uri="{FF2B5EF4-FFF2-40B4-BE49-F238E27FC236}">
                <a16:creationId xmlns:a16="http://schemas.microsoft.com/office/drawing/2014/main" id="{DC763B0D-CDAF-424C-B4EB-21352022D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885" y="2743200"/>
            <a:ext cx="2638029"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logo&#10;&#10;Description automatically generated">
            <a:extLst>
              <a:ext uri="{FF2B5EF4-FFF2-40B4-BE49-F238E27FC236}">
                <a16:creationId xmlns:a16="http://schemas.microsoft.com/office/drawing/2014/main" id="{B5F9D462-C28F-4BD3-A698-30F09D7BE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05731"/>
            <a:ext cx="3581400" cy="3581400"/>
          </a:xfrm>
          <a:prstGeom prst="rect">
            <a:avLst/>
          </a:prstGeom>
        </p:spPr>
      </p:pic>
      <p:sp>
        <p:nvSpPr>
          <p:cNvPr id="11" name="TextBox 10">
            <a:extLst>
              <a:ext uri="{FF2B5EF4-FFF2-40B4-BE49-F238E27FC236}">
                <a16:creationId xmlns:a16="http://schemas.microsoft.com/office/drawing/2014/main" id="{511E9697-1FED-4E98-9C9F-7D93C50B600D}"/>
              </a:ext>
            </a:extLst>
          </p:cNvPr>
          <p:cNvSpPr txBox="1"/>
          <p:nvPr/>
        </p:nvSpPr>
        <p:spPr>
          <a:xfrm>
            <a:off x="532157" y="5257800"/>
            <a:ext cx="3276600" cy="1200329"/>
          </a:xfrm>
          <a:prstGeom prst="rect">
            <a:avLst/>
          </a:prstGeom>
          <a:noFill/>
        </p:spPr>
        <p:txBody>
          <a:bodyPr wrap="square" rtlCol="0">
            <a:spAutoFit/>
          </a:bodyPr>
          <a:lstStyle/>
          <a:p>
            <a:pPr algn="ctr"/>
            <a:r>
              <a:rPr lang="en-US" dirty="0"/>
              <a:t>Touch-free QR code registration</a:t>
            </a:r>
          </a:p>
          <a:p>
            <a:pPr algn="ctr"/>
            <a:r>
              <a:rPr lang="en-US" dirty="0"/>
              <a:t>New poses</a:t>
            </a:r>
          </a:p>
          <a:p>
            <a:pPr algn="ctr"/>
            <a:r>
              <a:rPr lang="en-US" dirty="0"/>
              <a:t>Photo Match</a:t>
            </a:r>
          </a:p>
        </p:txBody>
      </p:sp>
      <p:pic>
        <p:nvPicPr>
          <p:cNvPr id="3" name="Picture 2">
            <a:extLst>
              <a:ext uri="{FF2B5EF4-FFF2-40B4-BE49-F238E27FC236}">
                <a16:creationId xmlns:a16="http://schemas.microsoft.com/office/drawing/2014/main" id="{91DEEEB3-9A70-46BF-A13B-7BA05B737E53}"/>
              </a:ext>
            </a:extLst>
          </p:cNvPr>
          <p:cNvPicPr>
            <a:picLocks noChangeAspect="1"/>
          </p:cNvPicPr>
          <p:nvPr/>
        </p:nvPicPr>
        <p:blipFill>
          <a:blip r:embed="rId5"/>
          <a:stretch>
            <a:fillRect/>
          </a:stretch>
        </p:blipFill>
        <p:spPr>
          <a:xfrm>
            <a:off x="5236974" y="1752600"/>
            <a:ext cx="2684109" cy="2794360"/>
          </a:xfrm>
          <a:prstGeom prst="rect">
            <a:avLst/>
          </a:prstGeom>
        </p:spPr>
      </p:pic>
      <p:pic>
        <p:nvPicPr>
          <p:cNvPr id="6" name="Picture 5" descr="A person wearing a costume&#10;&#10;Description automatically generated">
            <a:extLst>
              <a:ext uri="{FF2B5EF4-FFF2-40B4-BE49-F238E27FC236}">
                <a16:creationId xmlns:a16="http://schemas.microsoft.com/office/drawing/2014/main" id="{CCB50EC8-B9B1-4B06-9E80-A7F37CB1D6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6813" y="3962400"/>
            <a:ext cx="1840202" cy="1226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8655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5AF-2042-4D08-AC9C-670AC3967F69}"/>
              </a:ext>
            </a:extLst>
          </p:cNvPr>
          <p:cNvSpPr>
            <a:spLocks noGrp="1"/>
          </p:cNvSpPr>
          <p:nvPr>
            <p:ph type="title"/>
          </p:nvPr>
        </p:nvSpPr>
        <p:spPr/>
        <p:txBody>
          <a:bodyPr/>
          <a:lstStyle/>
          <a:p>
            <a:r>
              <a:rPr lang="en-US" dirty="0"/>
              <a:t>Ways to celebrate graduates</a:t>
            </a:r>
          </a:p>
        </p:txBody>
      </p:sp>
      <p:sp>
        <p:nvSpPr>
          <p:cNvPr id="3" name="Content Placeholder 2">
            <a:extLst>
              <a:ext uri="{FF2B5EF4-FFF2-40B4-BE49-F238E27FC236}">
                <a16:creationId xmlns:a16="http://schemas.microsoft.com/office/drawing/2014/main" id="{3D9FC858-6CE8-4033-AF31-778C4A939542}"/>
              </a:ext>
            </a:extLst>
          </p:cNvPr>
          <p:cNvSpPr>
            <a:spLocks noGrp="1"/>
          </p:cNvSpPr>
          <p:nvPr>
            <p:ph sz="half" idx="1"/>
          </p:nvPr>
        </p:nvSpPr>
        <p:spPr>
          <a:xfrm>
            <a:off x="457200" y="1600200"/>
            <a:ext cx="5334000" cy="4983162"/>
          </a:xfrm>
        </p:spPr>
        <p:txBody>
          <a:bodyPr/>
          <a:lstStyle/>
          <a:p>
            <a:pPr lvl="0"/>
            <a:r>
              <a:rPr lang="en-US" sz="2400" dirty="0"/>
              <a:t>A Celebration page- </a:t>
            </a:r>
          </a:p>
          <a:p>
            <a:pPr lvl="0"/>
            <a:r>
              <a:rPr lang="en-US" sz="2400" dirty="0"/>
              <a:t>CCS will provide a custom page for each school (ordered/set up in CORE) where we will host the Virtual Ceremony video (slideshow of PAGs), the PAGs, NACs or animations if ordered and up to 3 videos provided by the school. </a:t>
            </a:r>
          </a:p>
          <a:p>
            <a:pPr lvl="0"/>
            <a:r>
              <a:rPr lang="en-US" sz="2400" dirty="0"/>
              <a:t>The cost is $100 and we will leave images for 5 years….maybe longer. That length is TBD</a:t>
            </a:r>
          </a:p>
          <a:p>
            <a:endParaRPr lang="en-US" dirty="0"/>
          </a:p>
        </p:txBody>
      </p:sp>
      <p:pic>
        <p:nvPicPr>
          <p:cNvPr id="4" name="Picture 3">
            <a:extLst>
              <a:ext uri="{FF2B5EF4-FFF2-40B4-BE49-F238E27FC236}">
                <a16:creationId xmlns:a16="http://schemas.microsoft.com/office/drawing/2014/main" id="{BC50C4DF-9665-4D9C-8368-5BA0D81BAA88}"/>
              </a:ext>
            </a:extLst>
          </p:cNvPr>
          <p:cNvPicPr>
            <a:picLocks noChangeAspect="1"/>
          </p:cNvPicPr>
          <p:nvPr/>
        </p:nvPicPr>
        <p:blipFill rotWithShape="1">
          <a:blip r:embed="rId2"/>
          <a:srcRect l="7500" t="14626" r="9167"/>
          <a:stretch/>
        </p:blipFill>
        <p:spPr>
          <a:xfrm>
            <a:off x="5867400" y="1778725"/>
            <a:ext cx="2971800" cy="1649651"/>
          </a:xfrm>
          <a:prstGeom prst="rect">
            <a:avLst/>
          </a:prstGeom>
        </p:spPr>
      </p:pic>
      <p:pic>
        <p:nvPicPr>
          <p:cNvPr id="6" name="Picture 5">
            <a:extLst>
              <a:ext uri="{FF2B5EF4-FFF2-40B4-BE49-F238E27FC236}">
                <a16:creationId xmlns:a16="http://schemas.microsoft.com/office/drawing/2014/main" id="{35767482-53F6-4A08-9532-13F993CA21EC}"/>
              </a:ext>
            </a:extLst>
          </p:cNvPr>
          <p:cNvPicPr>
            <a:picLocks noChangeAspect="1"/>
          </p:cNvPicPr>
          <p:nvPr/>
        </p:nvPicPr>
        <p:blipFill rotWithShape="1">
          <a:blip r:embed="rId3"/>
          <a:srcRect l="4000" t="10157" r="6666"/>
          <a:stretch/>
        </p:blipFill>
        <p:spPr>
          <a:xfrm>
            <a:off x="5867400" y="3789463"/>
            <a:ext cx="2971800" cy="1619416"/>
          </a:xfrm>
          <a:prstGeom prst="rect">
            <a:avLst/>
          </a:prstGeom>
        </p:spPr>
      </p:pic>
    </p:spTree>
    <p:extLst>
      <p:ext uri="{BB962C8B-B14F-4D97-AF65-F5344CB8AC3E}">
        <p14:creationId xmlns:p14="http://schemas.microsoft.com/office/powerpoint/2010/main" val="2698380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008F-E9E9-46BE-986C-D1A6209197A5}"/>
              </a:ext>
            </a:extLst>
          </p:cNvPr>
          <p:cNvSpPr>
            <a:spLocks noGrp="1"/>
          </p:cNvSpPr>
          <p:nvPr>
            <p:ph type="title"/>
          </p:nvPr>
        </p:nvSpPr>
        <p:spPr/>
        <p:txBody>
          <a:bodyPr/>
          <a:lstStyle/>
          <a:p>
            <a:r>
              <a:rPr lang="en-US" dirty="0"/>
              <a:t>Grad Options</a:t>
            </a:r>
          </a:p>
        </p:txBody>
      </p:sp>
      <p:sp>
        <p:nvSpPr>
          <p:cNvPr id="3" name="Content Placeholder 2">
            <a:extLst>
              <a:ext uri="{FF2B5EF4-FFF2-40B4-BE49-F238E27FC236}">
                <a16:creationId xmlns:a16="http://schemas.microsoft.com/office/drawing/2014/main" id="{0489DA2E-6B05-430B-B372-EFA3B3314D9D}"/>
              </a:ext>
            </a:extLst>
          </p:cNvPr>
          <p:cNvSpPr>
            <a:spLocks noGrp="1"/>
          </p:cNvSpPr>
          <p:nvPr>
            <p:ph idx="1"/>
          </p:nvPr>
        </p:nvSpPr>
        <p:spPr>
          <a:xfrm>
            <a:off x="457200" y="1600200"/>
            <a:ext cx="8229600" cy="4800600"/>
          </a:xfrm>
        </p:spPr>
        <p:txBody>
          <a:bodyPr/>
          <a:lstStyle/>
          <a:p>
            <a:r>
              <a:rPr lang="en-US" sz="2000" dirty="0"/>
              <a:t>We had:</a:t>
            </a:r>
          </a:p>
          <a:p>
            <a:pPr lvl="1"/>
            <a:r>
              <a:rPr lang="en-US" sz="2000" dirty="0"/>
              <a:t>Personal Achievement Graphics (PAG) $.59 each when ordered in bulk (JPGs)</a:t>
            </a:r>
          </a:p>
          <a:p>
            <a:pPr lvl="1"/>
            <a:r>
              <a:rPr lang="en-US" sz="2000" dirty="0"/>
              <a:t>Animations $4 each (returned as MP4s)</a:t>
            </a:r>
          </a:p>
          <a:p>
            <a:pPr lvl="1"/>
            <a:r>
              <a:rPr lang="en-US" sz="2000" dirty="0"/>
              <a:t>Virtual Ceremony videos $50 + $.15 per student (a video created from the personal achievement graphics….so this also required the $.59 per student PAG purchase) – with pomp and circumstance or no music</a:t>
            </a:r>
          </a:p>
          <a:p>
            <a:pPr lvl="1"/>
            <a:r>
              <a:rPr lang="en-US" sz="2000" dirty="0"/>
              <a:t>A registration page tool (to collect student data and event images)- no cost</a:t>
            </a:r>
          </a:p>
          <a:p>
            <a:pPr marL="36512" indent="0">
              <a:buNone/>
            </a:pPr>
            <a:endParaRPr lang="en-US" dirty="0"/>
          </a:p>
        </p:txBody>
      </p:sp>
    </p:spTree>
    <p:extLst>
      <p:ext uri="{BB962C8B-B14F-4D97-AF65-F5344CB8AC3E}">
        <p14:creationId xmlns:p14="http://schemas.microsoft.com/office/powerpoint/2010/main" val="3204255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008F-E9E9-46BE-986C-D1A6209197A5}"/>
              </a:ext>
            </a:extLst>
          </p:cNvPr>
          <p:cNvSpPr>
            <a:spLocks noGrp="1"/>
          </p:cNvSpPr>
          <p:nvPr>
            <p:ph type="title"/>
          </p:nvPr>
        </p:nvSpPr>
        <p:spPr/>
        <p:txBody>
          <a:bodyPr/>
          <a:lstStyle/>
          <a:p>
            <a:r>
              <a:rPr lang="en-US" dirty="0"/>
              <a:t>Grad Options</a:t>
            </a:r>
          </a:p>
        </p:txBody>
      </p:sp>
      <p:sp>
        <p:nvSpPr>
          <p:cNvPr id="3" name="Content Placeholder 2">
            <a:extLst>
              <a:ext uri="{FF2B5EF4-FFF2-40B4-BE49-F238E27FC236}">
                <a16:creationId xmlns:a16="http://schemas.microsoft.com/office/drawing/2014/main" id="{0489DA2E-6B05-430B-B372-EFA3B3314D9D}"/>
              </a:ext>
            </a:extLst>
          </p:cNvPr>
          <p:cNvSpPr>
            <a:spLocks noGrp="1"/>
          </p:cNvSpPr>
          <p:nvPr>
            <p:ph idx="1"/>
          </p:nvPr>
        </p:nvSpPr>
        <p:spPr>
          <a:xfrm>
            <a:off x="457200" y="1600200"/>
            <a:ext cx="8534400" cy="5029200"/>
          </a:xfrm>
        </p:spPr>
        <p:txBody>
          <a:bodyPr/>
          <a:lstStyle/>
          <a:p>
            <a:pPr marL="36512" indent="0">
              <a:buNone/>
            </a:pPr>
            <a:endParaRPr lang="en-US" sz="1800" dirty="0"/>
          </a:p>
          <a:p>
            <a:r>
              <a:rPr lang="en-US" sz="1800" b="1" u="sng" dirty="0"/>
              <a:t>We have added:</a:t>
            </a:r>
            <a:endParaRPr lang="en-US" sz="1800" dirty="0"/>
          </a:p>
          <a:p>
            <a:pPr lvl="1"/>
            <a:r>
              <a:rPr lang="en-US" sz="1400" dirty="0"/>
              <a:t>Name Announcement Clips (NAC) $1.18 – a super short movie file where we show the personal achievement graphic AND the student’s name is read aloud (great for social media)</a:t>
            </a:r>
          </a:p>
          <a:p>
            <a:pPr lvl="1"/>
            <a:r>
              <a:rPr lang="en-US" sz="1400" dirty="0"/>
              <a:t>NOTE: When we make this product we ALSO make the PAG. So you do NOT need to Also buy the PAG. The student gets an NAC video and the PAG jpg</a:t>
            </a:r>
          </a:p>
          <a:p>
            <a:pPr marL="449263" lvl="1" indent="0">
              <a:buNone/>
            </a:pPr>
            <a:r>
              <a:rPr lang="en-US" sz="1400" dirty="0"/>
              <a:t> </a:t>
            </a:r>
          </a:p>
          <a:p>
            <a:pPr lvl="1"/>
            <a:r>
              <a:rPr lang="en-US" sz="1400" dirty="0"/>
              <a:t>Name reading option for the Virtual ceremony video. Additional $.15 per student. So the total video cost would be $50 + $.30 per student ($.15 + $.15)</a:t>
            </a:r>
          </a:p>
          <a:p>
            <a:pPr marL="449263" lvl="1" indent="0">
              <a:buNone/>
            </a:pPr>
            <a:r>
              <a:rPr lang="en-US" sz="1400" dirty="0"/>
              <a:t> </a:t>
            </a:r>
          </a:p>
          <a:p>
            <a:pPr lvl="1"/>
            <a:r>
              <a:rPr lang="en-US" sz="1400" dirty="0"/>
              <a:t>A Celebration page- CCS will provide a custom page for each school (ordered/set up in CORE) where we will host the Virtual Ceremony video (slideshow of PAGs), the PAGs, NACs or animations if ordered and up to 3 videos provided by the school. The cost is $100 and we will leave images for 5 years….maybe longer. That length is TBD</a:t>
            </a:r>
          </a:p>
          <a:p>
            <a:pPr marL="36512" indent="0">
              <a:buNone/>
            </a:pPr>
            <a:endParaRPr lang="en-US" dirty="0"/>
          </a:p>
        </p:txBody>
      </p:sp>
    </p:spTree>
    <p:extLst>
      <p:ext uri="{BB962C8B-B14F-4D97-AF65-F5344CB8AC3E}">
        <p14:creationId xmlns:p14="http://schemas.microsoft.com/office/powerpoint/2010/main" val="2974674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8197-7236-4A0E-B085-E93603D2331F}"/>
              </a:ext>
            </a:extLst>
          </p:cNvPr>
          <p:cNvSpPr>
            <a:spLocks noGrp="1"/>
          </p:cNvSpPr>
          <p:nvPr>
            <p:ph type="title"/>
          </p:nvPr>
        </p:nvSpPr>
        <p:spPr/>
        <p:txBody>
          <a:bodyPr/>
          <a:lstStyle/>
          <a:p>
            <a:r>
              <a:rPr lang="en-US" dirty="0"/>
              <a:t>An Virtual Celebration</a:t>
            </a:r>
          </a:p>
        </p:txBody>
      </p:sp>
      <p:sp>
        <p:nvSpPr>
          <p:cNvPr id="3" name="Content Placeholder 2">
            <a:extLst>
              <a:ext uri="{FF2B5EF4-FFF2-40B4-BE49-F238E27FC236}">
                <a16:creationId xmlns:a16="http://schemas.microsoft.com/office/drawing/2014/main" id="{968F6E03-1429-4A3C-80E3-7066639C50E8}"/>
              </a:ext>
            </a:extLst>
          </p:cNvPr>
          <p:cNvSpPr>
            <a:spLocks noGrp="1"/>
          </p:cNvSpPr>
          <p:nvPr>
            <p:ph idx="1"/>
          </p:nvPr>
        </p:nvSpPr>
        <p:spPr/>
        <p:txBody>
          <a:bodyPr/>
          <a:lstStyle/>
          <a:p>
            <a:r>
              <a:rPr lang="en-US" dirty="0"/>
              <a:t>What would an entire virtual celebration package look like and what would it cost you?</a:t>
            </a:r>
          </a:p>
          <a:p>
            <a:r>
              <a:rPr lang="en-US" dirty="0"/>
              <a:t>Example: 300 student High School Includes:</a:t>
            </a:r>
          </a:p>
          <a:p>
            <a:pPr lvl="1"/>
            <a:r>
              <a:rPr lang="en-US" dirty="0"/>
              <a:t>A Personal Achievement Graphic for each student</a:t>
            </a:r>
          </a:p>
          <a:p>
            <a:pPr lvl="1"/>
            <a:r>
              <a:rPr lang="en-US" dirty="0"/>
              <a:t>A Virtual Ceremony</a:t>
            </a:r>
          </a:p>
          <a:p>
            <a:pPr lvl="1"/>
            <a:r>
              <a:rPr lang="en-US" dirty="0"/>
              <a:t>A Graduate Animation for each student</a:t>
            </a:r>
          </a:p>
          <a:p>
            <a:pPr lvl="1"/>
            <a:endParaRPr lang="en-US" dirty="0"/>
          </a:p>
        </p:txBody>
      </p:sp>
    </p:spTree>
    <p:extLst>
      <p:ext uri="{BB962C8B-B14F-4D97-AF65-F5344CB8AC3E}">
        <p14:creationId xmlns:p14="http://schemas.microsoft.com/office/powerpoint/2010/main" val="1495272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8197-7236-4A0E-B085-E93603D2331F}"/>
              </a:ext>
            </a:extLst>
          </p:cNvPr>
          <p:cNvSpPr>
            <a:spLocks noGrp="1"/>
          </p:cNvSpPr>
          <p:nvPr>
            <p:ph type="title"/>
          </p:nvPr>
        </p:nvSpPr>
        <p:spPr/>
        <p:txBody>
          <a:bodyPr/>
          <a:lstStyle/>
          <a:p>
            <a:r>
              <a:rPr lang="en-US" dirty="0"/>
              <a:t>An Virtual Celebration</a:t>
            </a:r>
          </a:p>
        </p:txBody>
      </p:sp>
      <p:sp>
        <p:nvSpPr>
          <p:cNvPr id="3" name="Content Placeholder 2">
            <a:extLst>
              <a:ext uri="{FF2B5EF4-FFF2-40B4-BE49-F238E27FC236}">
                <a16:creationId xmlns:a16="http://schemas.microsoft.com/office/drawing/2014/main" id="{968F6E03-1429-4A3C-80E3-7066639C50E8}"/>
              </a:ext>
            </a:extLst>
          </p:cNvPr>
          <p:cNvSpPr>
            <a:spLocks noGrp="1"/>
          </p:cNvSpPr>
          <p:nvPr>
            <p:ph idx="1"/>
          </p:nvPr>
        </p:nvSpPr>
        <p:spPr>
          <a:xfrm>
            <a:off x="457200" y="1600200"/>
            <a:ext cx="7772400" cy="5181600"/>
          </a:xfrm>
        </p:spPr>
        <p:txBody>
          <a:bodyPr/>
          <a:lstStyle/>
          <a:p>
            <a:r>
              <a:rPr lang="en-US" dirty="0"/>
              <a:t>What would an entire virtual celebration package look like and what would it cost you?</a:t>
            </a:r>
          </a:p>
          <a:p>
            <a:r>
              <a:rPr lang="en-US" dirty="0"/>
              <a:t>Example: 300 student High School Costs</a:t>
            </a:r>
          </a:p>
          <a:p>
            <a:pPr lvl="1"/>
            <a:r>
              <a:rPr lang="en-US" dirty="0"/>
              <a:t>Personal Achievement Graphics - $177 </a:t>
            </a:r>
          </a:p>
          <a:p>
            <a:pPr marL="449263" lvl="1" indent="0">
              <a:buNone/>
            </a:pPr>
            <a:r>
              <a:rPr lang="en-US" sz="1800" dirty="0"/>
              <a:t>	(ordered in bulk at $.59 each)</a:t>
            </a:r>
          </a:p>
          <a:p>
            <a:pPr lvl="1"/>
            <a:r>
              <a:rPr lang="en-US" dirty="0"/>
              <a:t>A Virtual Ceremony - $95.15</a:t>
            </a:r>
          </a:p>
          <a:p>
            <a:pPr marL="449263" lvl="1" indent="0">
              <a:buNone/>
            </a:pPr>
            <a:r>
              <a:rPr lang="en-US" sz="1800" dirty="0"/>
              <a:t>	$50 + $45.15 ($.15 x 300)</a:t>
            </a:r>
          </a:p>
          <a:p>
            <a:pPr lvl="1"/>
            <a:r>
              <a:rPr lang="en-US" dirty="0"/>
              <a:t>Graduate Animations- $1,200</a:t>
            </a:r>
          </a:p>
          <a:p>
            <a:pPr marL="449263" lvl="1" indent="0">
              <a:buNone/>
            </a:pPr>
            <a:r>
              <a:rPr lang="en-US" sz="1800" dirty="0"/>
              <a:t>	(Ordered in bulk at $4 each)</a:t>
            </a:r>
          </a:p>
          <a:p>
            <a:pPr lvl="1"/>
            <a:r>
              <a:rPr lang="en-US" sz="2800" dirty="0"/>
              <a:t>TOTAL $1,477</a:t>
            </a:r>
          </a:p>
        </p:txBody>
      </p:sp>
    </p:spTree>
    <p:extLst>
      <p:ext uri="{BB962C8B-B14F-4D97-AF65-F5344CB8AC3E}">
        <p14:creationId xmlns:p14="http://schemas.microsoft.com/office/powerpoint/2010/main" val="1450029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8197-7236-4A0E-B085-E93603D2331F}"/>
              </a:ext>
            </a:extLst>
          </p:cNvPr>
          <p:cNvSpPr>
            <a:spLocks noGrp="1"/>
          </p:cNvSpPr>
          <p:nvPr>
            <p:ph type="title"/>
          </p:nvPr>
        </p:nvSpPr>
        <p:spPr/>
        <p:txBody>
          <a:bodyPr/>
          <a:lstStyle/>
          <a:p>
            <a:r>
              <a:rPr lang="en-US" dirty="0"/>
              <a:t>An Virtual Celebration</a:t>
            </a:r>
          </a:p>
        </p:txBody>
      </p:sp>
      <p:sp>
        <p:nvSpPr>
          <p:cNvPr id="3" name="Content Placeholder 2">
            <a:extLst>
              <a:ext uri="{FF2B5EF4-FFF2-40B4-BE49-F238E27FC236}">
                <a16:creationId xmlns:a16="http://schemas.microsoft.com/office/drawing/2014/main" id="{968F6E03-1429-4A3C-80E3-7066639C50E8}"/>
              </a:ext>
            </a:extLst>
          </p:cNvPr>
          <p:cNvSpPr>
            <a:spLocks noGrp="1"/>
          </p:cNvSpPr>
          <p:nvPr>
            <p:ph idx="1"/>
          </p:nvPr>
        </p:nvSpPr>
        <p:spPr>
          <a:xfrm>
            <a:off x="381000" y="1066800"/>
            <a:ext cx="7772400" cy="5181600"/>
          </a:xfrm>
        </p:spPr>
        <p:txBody>
          <a:bodyPr/>
          <a:lstStyle/>
          <a:p>
            <a:pPr marL="36512" indent="0">
              <a:buNone/>
            </a:pPr>
            <a:r>
              <a:rPr lang="en-US" dirty="0"/>
              <a:t>How would you charge for this service?</a:t>
            </a:r>
          </a:p>
          <a:p>
            <a:pPr marL="36512" indent="0">
              <a:buNone/>
            </a:pPr>
            <a:r>
              <a:rPr lang="en-US" sz="1800" dirty="0"/>
              <a:t>(All pricing below assumes bulk orders for services/ no ecommerce fees)</a:t>
            </a:r>
          </a:p>
          <a:p>
            <a:pPr lvl="1"/>
            <a:r>
              <a:rPr lang="en-US" sz="1800" dirty="0"/>
              <a:t>Social Media shout-out pack</a:t>
            </a:r>
          </a:p>
          <a:p>
            <a:pPr lvl="2"/>
            <a:r>
              <a:rPr lang="en-US" sz="1800" dirty="0"/>
              <a:t>Personal Achievement Graphics for each student</a:t>
            </a:r>
          </a:p>
          <a:p>
            <a:pPr lvl="2"/>
            <a:r>
              <a:rPr lang="en-US" sz="1800" dirty="0"/>
              <a:t>Your costs are- $.59/student</a:t>
            </a:r>
          </a:p>
          <a:p>
            <a:pPr lvl="2"/>
            <a:r>
              <a:rPr lang="en-US" sz="1800" dirty="0"/>
              <a:t>You could charge- $3 per student</a:t>
            </a:r>
          </a:p>
          <a:p>
            <a:pPr lvl="2"/>
            <a:r>
              <a:rPr lang="en-US" sz="1800" dirty="0"/>
              <a:t>You would make- $2.41/ student plus in office labor</a:t>
            </a:r>
          </a:p>
          <a:p>
            <a:pPr lvl="1"/>
            <a:r>
              <a:rPr lang="en-US" sz="1800" dirty="0"/>
              <a:t>Social Media Celebration pack:</a:t>
            </a:r>
          </a:p>
          <a:p>
            <a:pPr lvl="2"/>
            <a:r>
              <a:rPr lang="en-US" sz="1800" dirty="0"/>
              <a:t>Personal Achievement Graphics for each student	</a:t>
            </a:r>
          </a:p>
          <a:p>
            <a:pPr lvl="2"/>
            <a:r>
              <a:rPr lang="en-US" sz="1800" dirty="0"/>
              <a:t>Graduate Animations for each student</a:t>
            </a:r>
          </a:p>
          <a:p>
            <a:pPr lvl="2"/>
            <a:r>
              <a:rPr lang="en-US" sz="1800" dirty="0"/>
              <a:t>Your costs are- $4.59/student</a:t>
            </a:r>
          </a:p>
          <a:p>
            <a:pPr lvl="2"/>
            <a:r>
              <a:rPr lang="en-US" sz="1800" dirty="0"/>
              <a:t>You could charge- $7 per student</a:t>
            </a:r>
          </a:p>
          <a:p>
            <a:pPr lvl="2"/>
            <a:r>
              <a:rPr lang="en-US" sz="1800" dirty="0"/>
              <a:t>You would make- $2.41/ student plus in office labor</a:t>
            </a:r>
          </a:p>
          <a:p>
            <a:pPr lvl="2"/>
            <a:endParaRPr lang="en-US" sz="1800" dirty="0"/>
          </a:p>
          <a:p>
            <a:pPr lvl="1"/>
            <a:r>
              <a:rPr lang="en-US" sz="2000" dirty="0"/>
              <a:t>Registration site set up $150</a:t>
            </a:r>
          </a:p>
          <a:p>
            <a:pPr lvl="2"/>
            <a:endParaRPr lang="en-US" sz="1800" dirty="0"/>
          </a:p>
          <a:p>
            <a:pPr lvl="1"/>
            <a:endParaRPr lang="en-US" sz="1800" dirty="0"/>
          </a:p>
        </p:txBody>
      </p:sp>
    </p:spTree>
    <p:extLst>
      <p:ext uri="{BB962C8B-B14F-4D97-AF65-F5344CB8AC3E}">
        <p14:creationId xmlns:p14="http://schemas.microsoft.com/office/powerpoint/2010/main" val="2924284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8197-7236-4A0E-B085-E93603D2331F}"/>
              </a:ext>
            </a:extLst>
          </p:cNvPr>
          <p:cNvSpPr>
            <a:spLocks noGrp="1"/>
          </p:cNvSpPr>
          <p:nvPr>
            <p:ph type="title"/>
          </p:nvPr>
        </p:nvSpPr>
        <p:spPr/>
        <p:txBody>
          <a:bodyPr/>
          <a:lstStyle/>
          <a:p>
            <a:r>
              <a:rPr lang="en-US" dirty="0"/>
              <a:t>An Virtual Celebration</a:t>
            </a:r>
          </a:p>
        </p:txBody>
      </p:sp>
      <p:sp>
        <p:nvSpPr>
          <p:cNvPr id="3" name="Content Placeholder 2">
            <a:extLst>
              <a:ext uri="{FF2B5EF4-FFF2-40B4-BE49-F238E27FC236}">
                <a16:creationId xmlns:a16="http://schemas.microsoft.com/office/drawing/2014/main" id="{968F6E03-1429-4A3C-80E3-7066639C50E8}"/>
              </a:ext>
            </a:extLst>
          </p:cNvPr>
          <p:cNvSpPr>
            <a:spLocks noGrp="1"/>
          </p:cNvSpPr>
          <p:nvPr>
            <p:ph idx="1"/>
          </p:nvPr>
        </p:nvSpPr>
        <p:spPr>
          <a:xfrm>
            <a:off x="381000" y="1066800"/>
            <a:ext cx="8382000" cy="5181600"/>
          </a:xfrm>
        </p:spPr>
        <p:txBody>
          <a:bodyPr/>
          <a:lstStyle/>
          <a:p>
            <a:pPr marL="36512" indent="0">
              <a:buNone/>
            </a:pPr>
            <a:r>
              <a:rPr lang="en-US" dirty="0"/>
              <a:t>How would you charge for this service? NEW</a:t>
            </a:r>
          </a:p>
          <a:p>
            <a:pPr marL="36512" indent="0">
              <a:buNone/>
            </a:pPr>
            <a:r>
              <a:rPr lang="en-US" sz="1800" dirty="0"/>
              <a:t>(All pricing below assumes bulk orders for services/ no ecommerce fees)</a:t>
            </a:r>
          </a:p>
          <a:p>
            <a:pPr lvl="1"/>
            <a:r>
              <a:rPr lang="en-US" sz="1800" dirty="0"/>
              <a:t>Social Media recognition pack- NEW</a:t>
            </a:r>
          </a:p>
          <a:p>
            <a:pPr lvl="2"/>
            <a:r>
              <a:rPr lang="en-US" sz="1800" dirty="0"/>
              <a:t>Personal Achievement Graphics for each student</a:t>
            </a:r>
          </a:p>
          <a:p>
            <a:pPr lvl="2"/>
            <a:r>
              <a:rPr lang="en-US" sz="1800" dirty="0"/>
              <a:t>Name announcement clip (mp4) for each student</a:t>
            </a:r>
          </a:p>
          <a:p>
            <a:pPr lvl="2"/>
            <a:r>
              <a:rPr lang="en-US" sz="1800" dirty="0"/>
              <a:t>Your costs are- $.1.18/student</a:t>
            </a:r>
          </a:p>
          <a:p>
            <a:pPr lvl="2"/>
            <a:r>
              <a:rPr lang="en-US" sz="1800" dirty="0"/>
              <a:t>You could charge- $5 per student</a:t>
            </a:r>
          </a:p>
          <a:p>
            <a:pPr lvl="2"/>
            <a:r>
              <a:rPr lang="en-US" sz="1800" dirty="0"/>
              <a:t>You would make- $3.82/ student plus in office labor</a:t>
            </a:r>
          </a:p>
          <a:p>
            <a:pPr lvl="1"/>
            <a:r>
              <a:rPr lang="en-US" sz="1800" dirty="0"/>
              <a:t>Social Media DELUXE Celebration pack- NEW</a:t>
            </a:r>
          </a:p>
          <a:p>
            <a:pPr lvl="2"/>
            <a:r>
              <a:rPr lang="en-US" sz="1800" dirty="0"/>
              <a:t>Personal Achievement Graphics for each student</a:t>
            </a:r>
          </a:p>
          <a:p>
            <a:pPr lvl="2"/>
            <a:r>
              <a:rPr lang="en-US" sz="1800" dirty="0"/>
              <a:t>Name announcement clip (mp4) for each student</a:t>
            </a:r>
          </a:p>
          <a:p>
            <a:pPr lvl="2"/>
            <a:r>
              <a:rPr lang="en-US" sz="1800" dirty="0"/>
              <a:t>Graduate Animations for each student</a:t>
            </a:r>
          </a:p>
          <a:p>
            <a:pPr lvl="2"/>
            <a:r>
              <a:rPr lang="en-US" sz="1800" dirty="0"/>
              <a:t>Your costs are- $5.18/student</a:t>
            </a:r>
          </a:p>
          <a:p>
            <a:pPr lvl="2"/>
            <a:r>
              <a:rPr lang="en-US" sz="1800" dirty="0"/>
              <a:t>You could charge- $12 per student</a:t>
            </a:r>
          </a:p>
          <a:p>
            <a:pPr lvl="2"/>
            <a:r>
              <a:rPr lang="en-US" sz="1800" dirty="0"/>
              <a:t>You would make- $6.82/ student plus in office labor</a:t>
            </a:r>
          </a:p>
          <a:p>
            <a:pPr lvl="1"/>
            <a:r>
              <a:rPr lang="en-US" sz="2000" dirty="0"/>
              <a:t>You could charge for Registration site set up- $150</a:t>
            </a:r>
          </a:p>
          <a:p>
            <a:pPr lvl="2"/>
            <a:endParaRPr lang="en-US" sz="1800" dirty="0"/>
          </a:p>
          <a:p>
            <a:pPr lvl="1"/>
            <a:endParaRPr lang="en-US" sz="1800" dirty="0"/>
          </a:p>
        </p:txBody>
      </p:sp>
    </p:spTree>
    <p:extLst>
      <p:ext uri="{BB962C8B-B14F-4D97-AF65-F5344CB8AC3E}">
        <p14:creationId xmlns:p14="http://schemas.microsoft.com/office/powerpoint/2010/main" val="3534695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8197-7236-4A0E-B085-E93603D2331F}"/>
              </a:ext>
            </a:extLst>
          </p:cNvPr>
          <p:cNvSpPr>
            <a:spLocks noGrp="1"/>
          </p:cNvSpPr>
          <p:nvPr>
            <p:ph type="title"/>
          </p:nvPr>
        </p:nvSpPr>
        <p:spPr/>
        <p:txBody>
          <a:bodyPr/>
          <a:lstStyle/>
          <a:p>
            <a:r>
              <a:rPr lang="en-US" dirty="0"/>
              <a:t>An Virtual Celebration</a:t>
            </a:r>
          </a:p>
        </p:txBody>
      </p:sp>
      <p:sp>
        <p:nvSpPr>
          <p:cNvPr id="3" name="Content Placeholder 2">
            <a:extLst>
              <a:ext uri="{FF2B5EF4-FFF2-40B4-BE49-F238E27FC236}">
                <a16:creationId xmlns:a16="http://schemas.microsoft.com/office/drawing/2014/main" id="{968F6E03-1429-4A3C-80E3-7066639C50E8}"/>
              </a:ext>
            </a:extLst>
          </p:cNvPr>
          <p:cNvSpPr>
            <a:spLocks noGrp="1"/>
          </p:cNvSpPr>
          <p:nvPr>
            <p:ph idx="1"/>
          </p:nvPr>
        </p:nvSpPr>
        <p:spPr>
          <a:xfrm>
            <a:off x="152400" y="1066800"/>
            <a:ext cx="8839200" cy="5181600"/>
          </a:xfrm>
        </p:spPr>
        <p:txBody>
          <a:bodyPr/>
          <a:lstStyle/>
          <a:p>
            <a:pPr marL="36512" indent="0">
              <a:buNone/>
            </a:pPr>
            <a:r>
              <a:rPr lang="en-US" dirty="0"/>
              <a:t>How would you charge for this service?</a:t>
            </a:r>
          </a:p>
          <a:p>
            <a:pPr marL="36512" indent="0">
              <a:buNone/>
            </a:pPr>
            <a:r>
              <a:rPr lang="en-US" sz="1800" dirty="0"/>
              <a:t>(All pricing below assumes bulk orders for services/ no ecommerce fees)</a:t>
            </a:r>
          </a:p>
          <a:p>
            <a:pPr lvl="1"/>
            <a:r>
              <a:rPr lang="en-US" sz="1800" dirty="0"/>
              <a:t>Ceremony pack:	</a:t>
            </a:r>
          </a:p>
          <a:p>
            <a:pPr lvl="2"/>
            <a:r>
              <a:rPr lang="en-US" sz="1800" dirty="0"/>
              <a:t>Personal Achievement Graphics for each student</a:t>
            </a:r>
          </a:p>
          <a:p>
            <a:pPr lvl="2"/>
            <a:r>
              <a:rPr lang="en-US" sz="1800" dirty="0"/>
              <a:t>1 Virtual Ceremony video</a:t>
            </a:r>
          </a:p>
          <a:p>
            <a:pPr lvl="2"/>
            <a:r>
              <a:rPr lang="en-US" sz="1800" dirty="0"/>
              <a:t>Your costs are- $50 + $.74 per student plus in office labor</a:t>
            </a:r>
          </a:p>
          <a:p>
            <a:pPr lvl="2"/>
            <a:r>
              <a:rPr lang="en-US" sz="1800" dirty="0"/>
              <a:t>You could charge- $500 + $3.15 per student</a:t>
            </a:r>
          </a:p>
          <a:p>
            <a:pPr lvl="2"/>
            <a:r>
              <a:rPr lang="en-US" sz="1800" dirty="0"/>
              <a:t>Additional Ceremony videos – you could give a discount on the flat rate</a:t>
            </a:r>
          </a:p>
          <a:p>
            <a:pPr lvl="2"/>
            <a:r>
              <a:rPr lang="en-US" sz="1800" dirty="0"/>
              <a:t>You would make- $450 + $2.41/student</a:t>
            </a:r>
          </a:p>
          <a:p>
            <a:pPr lvl="1"/>
            <a:r>
              <a:rPr lang="en-US" sz="1800" dirty="0"/>
              <a:t>Deluxe Ceremony pack:	</a:t>
            </a:r>
          </a:p>
          <a:p>
            <a:pPr lvl="2"/>
            <a:r>
              <a:rPr lang="en-US" sz="1800" dirty="0"/>
              <a:t>Personal Achievement Graphics</a:t>
            </a:r>
          </a:p>
          <a:p>
            <a:pPr lvl="2"/>
            <a:r>
              <a:rPr lang="en-US" sz="1800" dirty="0"/>
              <a:t>1 Virtual Ceremony video</a:t>
            </a:r>
          </a:p>
          <a:p>
            <a:pPr lvl="2"/>
            <a:r>
              <a:rPr lang="en-US" sz="1800" dirty="0"/>
              <a:t>Graduate Animations</a:t>
            </a:r>
          </a:p>
          <a:p>
            <a:pPr lvl="2"/>
            <a:r>
              <a:rPr lang="en-US" sz="1800" dirty="0"/>
              <a:t>Your costs are- $50 + $4.74 per student plus in office labor</a:t>
            </a:r>
          </a:p>
          <a:p>
            <a:pPr lvl="2"/>
            <a:r>
              <a:rPr lang="en-US" sz="1800" dirty="0"/>
              <a:t>You could charge- $500 + $7.15 per student</a:t>
            </a:r>
          </a:p>
          <a:p>
            <a:pPr lvl="2"/>
            <a:r>
              <a:rPr lang="en-US" sz="1800" dirty="0"/>
              <a:t>Additional Ceremony videos – you could give a discount on the flat rate</a:t>
            </a:r>
          </a:p>
          <a:p>
            <a:pPr lvl="2"/>
            <a:r>
              <a:rPr lang="en-US" sz="1800" dirty="0"/>
              <a:t>You would make- $450 + $2.41/student</a:t>
            </a:r>
          </a:p>
          <a:p>
            <a:pPr lvl="2"/>
            <a:endParaRPr lang="en-US" sz="1800" dirty="0"/>
          </a:p>
          <a:p>
            <a:pPr lvl="1"/>
            <a:endParaRPr lang="en-US" sz="1800" dirty="0"/>
          </a:p>
        </p:txBody>
      </p:sp>
    </p:spTree>
    <p:extLst>
      <p:ext uri="{BB962C8B-B14F-4D97-AF65-F5344CB8AC3E}">
        <p14:creationId xmlns:p14="http://schemas.microsoft.com/office/powerpoint/2010/main" val="2828212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5AF-2042-4D08-AC9C-670AC3967F69}"/>
              </a:ext>
            </a:extLst>
          </p:cNvPr>
          <p:cNvSpPr>
            <a:spLocks noGrp="1"/>
          </p:cNvSpPr>
          <p:nvPr>
            <p:ph type="title"/>
          </p:nvPr>
        </p:nvSpPr>
        <p:spPr/>
        <p:txBody>
          <a:bodyPr/>
          <a:lstStyle/>
          <a:p>
            <a:r>
              <a:rPr lang="en-US" dirty="0"/>
              <a:t>Ways to celebrate graduates</a:t>
            </a:r>
          </a:p>
        </p:txBody>
      </p:sp>
      <p:sp>
        <p:nvSpPr>
          <p:cNvPr id="3" name="Content Placeholder 2">
            <a:extLst>
              <a:ext uri="{FF2B5EF4-FFF2-40B4-BE49-F238E27FC236}">
                <a16:creationId xmlns:a16="http://schemas.microsoft.com/office/drawing/2014/main" id="{3D9FC858-6CE8-4033-AF31-778C4A939542}"/>
              </a:ext>
            </a:extLst>
          </p:cNvPr>
          <p:cNvSpPr>
            <a:spLocks noGrp="1"/>
          </p:cNvSpPr>
          <p:nvPr>
            <p:ph sz="half" idx="1"/>
          </p:nvPr>
        </p:nvSpPr>
        <p:spPr>
          <a:xfrm>
            <a:off x="206829" y="1204119"/>
            <a:ext cx="8305800" cy="381000"/>
          </a:xfrm>
        </p:spPr>
        <p:txBody>
          <a:bodyPr/>
          <a:lstStyle/>
          <a:p>
            <a:pPr marL="36512" indent="0" algn="ctr">
              <a:buNone/>
            </a:pPr>
            <a:r>
              <a:rPr lang="en-US" sz="2000" dirty="0"/>
              <a:t>Personal Achievement Graphic (“PAGs”) products</a:t>
            </a:r>
          </a:p>
        </p:txBody>
      </p:sp>
      <p:pic>
        <p:nvPicPr>
          <p:cNvPr id="5" name="Picture 4" descr="A picture containing room&#10;&#10;Description automatically generated">
            <a:extLst>
              <a:ext uri="{FF2B5EF4-FFF2-40B4-BE49-F238E27FC236}">
                <a16:creationId xmlns:a16="http://schemas.microsoft.com/office/drawing/2014/main" id="{7D70F475-6DCA-46DD-99FB-4E54D57174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133599"/>
            <a:ext cx="2895600" cy="2252133"/>
          </a:xfrm>
          <a:prstGeom prst="rect">
            <a:avLst/>
          </a:prstGeom>
        </p:spPr>
      </p:pic>
      <p:pic>
        <p:nvPicPr>
          <p:cNvPr id="12" name="Picture 11" descr="A sign on the grass&#10;&#10;Description automatically generated">
            <a:extLst>
              <a:ext uri="{FF2B5EF4-FFF2-40B4-BE49-F238E27FC236}">
                <a16:creationId xmlns:a16="http://schemas.microsoft.com/office/drawing/2014/main" id="{05753109-1816-4CE0-B56E-199470CC15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5892" y="2057400"/>
            <a:ext cx="4914431" cy="3280789"/>
          </a:xfrm>
          <a:prstGeom prst="rect">
            <a:avLst/>
          </a:prstGeom>
        </p:spPr>
      </p:pic>
      <p:pic>
        <p:nvPicPr>
          <p:cNvPr id="13" name="Picture 12">
            <a:extLst>
              <a:ext uri="{FF2B5EF4-FFF2-40B4-BE49-F238E27FC236}">
                <a16:creationId xmlns:a16="http://schemas.microsoft.com/office/drawing/2014/main" id="{9DC41534-C0CB-4967-AEBC-D26E1FCC3C4A}"/>
              </a:ext>
            </a:extLst>
          </p:cNvPr>
          <p:cNvPicPr>
            <a:picLocks noChangeAspect="1"/>
          </p:cNvPicPr>
          <p:nvPr/>
        </p:nvPicPr>
        <p:blipFill>
          <a:blip r:embed="rId4"/>
          <a:stretch>
            <a:fillRect/>
          </a:stretch>
        </p:blipFill>
        <p:spPr>
          <a:xfrm>
            <a:off x="1752600" y="4114800"/>
            <a:ext cx="2971800" cy="2184867"/>
          </a:xfrm>
          <a:prstGeom prst="rect">
            <a:avLst/>
          </a:prstGeom>
        </p:spPr>
      </p:pic>
      <p:sp>
        <p:nvSpPr>
          <p:cNvPr id="14" name="TextBox 13">
            <a:extLst>
              <a:ext uri="{FF2B5EF4-FFF2-40B4-BE49-F238E27FC236}">
                <a16:creationId xmlns:a16="http://schemas.microsoft.com/office/drawing/2014/main" id="{C4339B80-44F9-4331-88EF-FBC489A2EDCD}"/>
              </a:ext>
            </a:extLst>
          </p:cNvPr>
          <p:cNvSpPr txBox="1"/>
          <p:nvPr/>
        </p:nvSpPr>
        <p:spPr>
          <a:xfrm>
            <a:off x="4876800" y="5486400"/>
            <a:ext cx="3733800" cy="646331"/>
          </a:xfrm>
          <a:prstGeom prst="rect">
            <a:avLst/>
          </a:prstGeom>
          <a:noFill/>
        </p:spPr>
        <p:txBody>
          <a:bodyPr wrap="square" rtlCol="0">
            <a:spAutoFit/>
          </a:bodyPr>
          <a:lstStyle/>
          <a:p>
            <a:r>
              <a:rPr lang="en-US" dirty="0"/>
              <a:t>Plaques, Prints, Framed prints, yard signs!</a:t>
            </a:r>
          </a:p>
        </p:txBody>
      </p:sp>
    </p:spTree>
    <p:extLst>
      <p:ext uri="{BB962C8B-B14F-4D97-AF65-F5344CB8AC3E}">
        <p14:creationId xmlns:p14="http://schemas.microsoft.com/office/powerpoint/2010/main" val="1620647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5AF-2042-4D08-AC9C-670AC3967F69}"/>
              </a:ext>
            </a:extLst>
          </p:cNvPr>
          <p:cNvSpPr>
            <a:spLocks noGrp="1"/>
          </p:cNvSpPr>
          <p:nvPr>
            <p:ph type="title"/>
          </p:nvPr>
        </p:nvSpPr>
        <p:spPr/>
        <p:txBody>
          <a:bodyPr/>
          <a:lstStyle/>
          <a:p>
            <a:r>
              <a:rPr lang="en-US" dirty="0"/>
              <a:t>Ways to celebrate graduates</a:t>
            </a:r>
          </a:p>
        </p:txBody>
      </p:sp>
      <p:sp>
        <p:nvSpPr>
          <p:cNvPr id="3" name="Content Placeholder 2">
            <a:extLst>
              <a:ext uri="{FF2B5EF4-FFF2-40B4-BE49-F238E27FC236}">
                <a16:creationId xmlns:a16="http://schemas.microsoft.com/office/drawing/2014/main" id="{3D9FC858-6CE8-4033-AF31-778C4A939542}"/>
              </a:ext>
            </a:extLst>
          </p:cNvPr>
          <p:cNvSpPr>
            <a:spLocks noGrp="1"/>
          </p:cNvSpPr>
          <p:nvPr>
            <p:ph sz="half" idx="1"/>
          </p:nvPr>
        </p:nvSpPr>
        <p:spPr>
          <a:xfrm>
            <a:off x="206829" y="1204119"/>
            <a:ext cx="8305800" cy="381000"/>
          </a:xfrm>
        </p:spPr>
        <p:txBody>
          <a:bodyPr/>
          <a:lstStyle/>
          <a:p>
            <a:pPr marL="36512" indent="0" algn="ctr">
              <a:buNone/>
            </a:pPr>
            <a:r>
              <a:rPr lang="en-US" sz="2000" dirty="0"/>
              <a:t>Yard Sign style guide and offer graphics available via the newsletter</a:t>
            </a:r>
          </a:p>
          <a:p>
            <a:pPr marL="36512" indent="0" algn="ctr">
              <a:buNone/>
            </a:pPr>
            <a:r>
              <a:rPr lang="en-US" sz="2000" dirty="0"/>
              <a:t>A version with and without pricing (that you could show to schools)</a:t>
            </a:r>
          </a:p>
        </p:txBody>
      </p:sp>
      <p:pic>
        <p:nvPicPr>
          <p:cNvPr id="8" name="Picture 7" descr="A sign sitting on the grass&#10;&#10;Description automatically generated">
            <a:extLst>
              <a:ext uri="{FF2B5EF4-FFF2-40B4-BE49-F238E27FC236}">
                <a16:creationId xmlns:a16="http://schemas.microsoft.com/office/drawing/2014/main" id="{400599E0-5987-42E4-BF15-C19F139EFE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1743" y="4393200"/>
            <a:ext cx="2974658" cy="1986654"/>
          </a:xfrm>
          <a:prstGeom prst="rect">
            <a:avLst/>
          </a:prstGeom>
        </p:spPr>
      </p:pic>
      <p:pic>
        <p:nvPicPr>
          <p:cNvPr id="10" name="Picture 9" descr="A picture containing grass, outdoor, sitting, photo&#10;&#10;Description automatically generated">
            <a:extLst>
              <a:ext uri="{FF2B5EF4-FFF2-40B4-BE49-F238E27FC236}">
                <a16:creationId xmlns:a16="http://schemas.microsoft.com/office/drawing/2014/main" id="{3979A544-7024-4027-9991-A437901079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3158" y="2113065"/>
            <a:ext cx="2974658" cy="1986654"/>
          </a:xfrm>
          <a:prstGeom prst="rect">
            <a:avLst/>
          </a:prstGeom>
        </p:spPr>
      </p:pic>
      <p:pic>
        <p:nvPicPr>
          <p:cNvPr id="11" name="Picture 10">
            <a:extLst>
              <a:ext uri="{FF2B5EF4-FFF2-40B4-BE49-F238E27FC236}">
                <a16:creationId xmlns:a16="http://schemas.microsoft.com/office/drawing/2014/main" id="{4DC5DDF7-6390-44BC-9C0A-0180A1E46C40}"/>
              </a:ext>
            </a:extLst>
          </p:cNvPr>
          <p:cNvPicPr>
            <a:picLocks noChangeAspect="1"/>
          </p:cNvPicPr>
          <p:nvPr/>
        </p:nvPicPr>
        <p:blipFill rotWithShape="1">
          <a:blip r:embed="rId5"/>
          <a:srcRect l="34135" t="15490" r="33333" b="6078"/>
          <a:stretch/>
        </p:blipFill>
        <p:spPr>
          <a:xfrm>
            <a:off x="533400" y="2194718"/>
            <a:ext cx="3276600" cy="4196734"/>
          </a:xfrm>
          <a:prstGeom prst="rect">
            <a:avLst/>
          </a:prstGeom>
        </p:spPr>
      </p:pic>
    </p:spTree>
    <p:extLst>
      <p:ext uri="{BB962C8B-B14F-4D97-AF65-F5344CB8AC3E}">
        <p14:creationId xmlns:p14="http://schemas.microsoft.com/office/powerpoint/2010/main" val="164610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23F0-8794-0244-9EAC-C815B2394CD3}"/>
              </a:ext>
            </a:extLst>
          </p:cNvPr>
          <p:cNvSpPr>
            <a:spLocks noGrp="1"/>
          </p:cNvSpPr>
          <p:nvPr>
            <p:ph type="title"/>
          </p:nvPr>
        </p:nvSpPr>
        <p:spPr>
          <a:xfrm>
            <a:off x="457200" y="274638"/>
            <a:ext cx="8305800" cy="1143000"/>
          </a:xfrm>
        </p:spPr>
        <p:txBody>
          <a:bodyPr wrap="square" anchor="ctr">
            <a:normAutofit fontScale="90000"/>
          </a:bodyPr>
          <a:lstStyle/>
          <a:p>
            <a:pPr>
              <a:lnSpc>
                <a:spcPct val="90000"/>
              </a:lnSpc>
            </a:pPr>
            <a:r>
              <a:rPr lang="en-US" sz="3600" dirty="0"/>
              <a:t>Arrange with the LOCAL school to do the drive thru ceremony and/or virtual ceremony</a:t>
            </a:r>
          </a:p>
        </p:txBody>
      </p:sp>
      <p:sp>
        <p:nvSpPr>
          <p:cNvPr id="3" name="Content Placeholder 2">
            <a:extLst>
              <a:ext uri="{FF2B5EF4-FFF2-40B4-BE49-F238E27FC236}">
                <a16:creationId xmlns:a16="http://schemas.microsoft.com/office/drawing/2014/main" id="{538E2DD2-EE35-9D4B-A4F4-1F67A6AC8806}"/>
              </a:ext>
            </a:extLst>
          </p:cNvPr>
          <p:cNvSpPr>
            <a:spLocks noGrp="1"/>
          </p:cNvSpPr>
          <p:nvPr>
            <p:ph sz="half" idx="1"/>
          </p:nvPr>
        </p:nvSpPr>
        <p:spPr>
          <a:xfrm>
            <a:off x="457200" y="1600200"/>
            <a:ext cx="3657600" cy="4525963"/>
          </a:xfrm>
        </p:spPr>
        <p:txBody>
          <a:bodyPr wrap="square" anchor="t">
            <a:normAutofit/>
          </a:bodyPr>
          <a:lstStyle/>
          <a:p>
            <a:pPr lvl="0"/>
            <a:r>
              <a:rPr lang="en-US" dirty="0"/>
              <a:t>Schools where the graduates are still in the area</a:t>
            </a:r>
          </a:p>
          <a:p>
            <a:r>
              <a:rPr lang="en-US" dirty="0"/>
              <a:t>High schools</a:t>
            </a:r>
          </a:p>
          <a:p>
            <a:r>
              <a:rPr lang="en-US" dirty="0"/>
              <a:t>Local commuter colleges</a:t>
            </a:r>
          </a:p>
          <a:p>
            <a:r>
              <a:rPr lang="en-US" dirty="0" err="1"/>
              <a:t>Votechs</a:t>
            </a:r>
            <a:endParaRPr lang="en-US" dirty="0"/>
          </a:p>
        </p:txBody>
      </p:sp>
      <p:pic>
        <p:nvPicPr>
          <p:cNvPr id="4" name="Picture 3">
            <a:extLst>
              <a:ext uri="{FF2B5EF4-FFF2-40B4-BE49-F238E27FC236}">
                <a16:creationId xmlns:a16="http://schemas.microsoft.com/office/drawing/2014/main" id="{DEC17E1E-CE14-4A2F-BE35-F5F3402488C8}"/>
              </a:ext>
            </a:extLst>
          </p:cNvPr>
          <p:cNvPicPr>
            <a:picLocks noChangeAspect="1"/>
          </p:cNvPicPr>
          <p:nvPr/>
        </p:nvPicPr>
        <p:blipFill>
          <a:blip r:embed="rId3"/>
          <a:stretch>
            <a:fillRect/>
          </a:stretch>
        </p:blipFill>
        <p:spPr>
          <a:xfrm>
            <a:off x="4267200" y="1958182"/>
            <a:ext cx="3657600" cy="3809999"/>
          </a:xfrm>
          <a:prstGeom prst="rect">
            <a:avLst/>
          </a:prstGeom>
          <a:noFill/>
        </p:spPr>
      </p:pic>
    </p:spTree>
    <p:extLst>
      <p:ext uri="{BB962C8B-B14F-4D97-AF65-F5344CB8AC3E}">
        <p14:creationId xmlns:p14="http://schemas.microsoft.com/office/powerpoint/2010/main" val="2284121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5AF-2042-4D08-AC9C-670AC3967F69}"/>
              </a:ext>
            </a:extLst>
          </p:cNvPr>
          <p:cNvSpPr>
            <a:spLocks noGrp="1"/>
          </p:cNvSpPr>
          <p:nvPr>
            <p:ph type="title"/>
          </p:nvPr>
        </p:nvSpPr>
        <p:spPr/>
        <p:txBody>
          <a:bodyPr/>
          <a:lstStyle/>
          <a:p>
            <a:r>
              <a:rPr lang="en-US" dirty="0"/>
              <a:t>Ways to celebrate graduates</a:t>
            </a:r>
          </a:p>
        </p:txBody>
      </p:sp>
      <p:sp>
        <p:nvSpPr>
          <p:cNvPr id="3" name="Content Placeholder 2">
            <a:extLst>
              <a:ext uri="{FF2B5EF4-FFF2-40B4-BE49-F238E27FC236}">
                <a16:creationId xmlns:a16="http://schemas.microsoft.com/office/drawing/2014/main" id="{3D9FC858-6CE8-4033-AF31-778C4A939542}"/>
              </a:ext>
            </a:extLst>
          </p:cNvPr>
          <p:cNvSpPr>
            <a:spLocks noGrp="1"/>
          </p:cNvSpPr>
          <p:nvPr>
            <p:ph sz="half" idx="1"/>
          </p:nvPr>
        </p:nvSpPr>
        <p:spPr>
          <a:xfrm>
            <a:off x="206829" y="1204119"/>
            <a:ext cx="8305800" cy="381000"/>
          </a:xfrm>
        </p:spPr>
        <p:txBody>
          <a:bodyPr/>
          <a:lstStyle/>
          <a:p>
            <a:pPr marL="36512" indent="0" algn="ctr">
              <a:buNone/>
            </a:pPr>
            <a:r>
              <a:rPr lang="en-US" sz="2000" dirty="0"/>
              <a:t>Yard Sign email and offer graphics available via the newsletter NOW</a:t>
            </a:r>
          </a:p>
        </p:txBody>
      </p:sp>
      <p:pic>
        <p:nvPicPr>
          <p:cNvPr id="12" name="Picture 11" descr="A sign on the grass&#10;&#10;Description automatically generated">
            <a:extLst>
              <a:ext uri="{FF2B5EF4-FFF2-40B4-BE49-F238E27FC236}">
                <a16:creationId xmlns:a16="http://schemas.microsoft.com/office/drawing/2014/main" id="{05753109-1816-4CE0-B56E-199470CC15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981200"/>
            <a:ext cx="2745711" cy="1832989"/>
          </a:xfrm>
          <a:prstGeom prst="rect">
            <a:avLst/>
          </a:prstGeom>
        </p:spPr>
      </p:pic>
      <p:pic>
        <p:nvPicPr>
          <p:cNvPr id="6" name="Picture 5">
            <a:extLst>
              <a:ext uri="{FF2B5EF4-FFF2-40B4-BE49-F238E27FC236}">
                <a16:creationId xmlns:a16="http://schemas.microsoft.com/office/drawing/2014/main" id="{CE8F4EE3-599B-4BBD-A874-CC3767D52FBF}"/>
              </a:ext>
            </a:extLst>
          </p:cNvPr>
          <p:cNvPicPr>
            <a:picLocks noChangeAspect="1"/>
          </p:cNvPicPr>
          <p:nvPr/>
        </p:nvPicPr>
        <p:blipFill>
          <a:blip r:embed="rId3"/>
          <a:stretch>
            <a:fillRect/>
          </a:stretch>
        </p:blipFill>
        <p:spPr>
          <a:xfrm>
            <a:off x="774357" y="1981200"/>
            <a:ext cx="3467100" cy="4267200"/>
          </a:xfrm>
          <a:prstGeom prst="rect">
            <a:avLst/>
          </a:prstGeom>
        </p:spPr>
      </p:pic>
      <p:pic>
        <p:nvPicPr>
          <p:cNvPr id="5" name="Picture 4">
            <a:extLst>
              <a:ext uri="{FF2B5EF4-FFF2-40B4-BE49-F238E27FC236}">
                <a16:creationId xmlns:a16="http://schemas.microsoft.com/office/drawing/2014/main" id="{DC7B243F-EDE8-4BB8-9AB3-7D13C230E72B}"/>
              </a:ext>
            </a:extLst>
          </p:cNvPr>
          <p:cNvPicPr>
            <a:picLocks noChangeAspect="1"/>
          </p:cNvPicPr>
          <p:nvPr/>
        </p:nvPicPr>
        <p:blipFill>
          <a:blip r:embed="rId4"/>
          <a:stretch>
            <a:fillRect/>
          </a:stretch>
        </p:blipFill>
        <p:spPr>
          <a:xfrm>
            <a:off x="5644376" y="4210270"/>
            <a:ext cx="2722446" cy="1818212"/>
          </a:xfrm>
          <a:prstGeom prst="rect">
            <a:avLst/>
          </a:prstGeom>
        </p:spPr>
      </p:pic>
    </p:spTree>
    <p:extLst>
      <p:ext uri="{BB962C8B-B14F-4D97-AF65-F5344CB8AC3E}">
        <p14:creationId xmlns:p14="http://schemas.microsoft.com/office/powerpoint/2010/main" val="3313685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5AF-2042-4D08-AC9C-670AC3967F69}"/>
              </a:ext>
            </a:extLst>
          </p:cNvPr>
          <p:cNvSpPr>
            <a:spLocks noGrp="1"/>
          </p:cNvSpPr>
          <p:nvPr>
            <p:ph type="title"/>
          </p:nvPr>
        </p:nvSpPr>
        <p:spPr/>
        <p:txBody>
          <a:bodyPr/>
          <a:lstStyle/>
          <a:p>
            <a:r>
              <a:rPr lang="en-US" dirty="0"/>
              <a:t>Ways to celebrate graduates</a:t>
            </a:r>
          </a:p>
        </p:txBody>
      </p:sp>
      <p:sp>
        <p:nvSpPr>
          <p:cNvPr id="3" name="Content Placeholder 2">
            <a:extLst>
              <a:ext uri="{FF2B5EF4-FFF2-40B4-BE49-F238E27FC236}">
                <a16:creationId xmlns:a16="http://schemas.microsoft.com/office/drawing/2014/main" id="{3D9FC858-6CE8-4033-AF31-778C4A939542}"/>
              </a:ext>
            </a:extLst>
          </p:cNvPr>
          <p:cNvSpPr>
            <a:spLocks noGrp="1"/>
          </p:cNvSpPr>
          <p:nvPr>
            <p:ph sz="half" idx="1"/>
          </p:nvPr>
        </p:nvSpPr>
        <p:spPr>
          <a:xfrm>
            <a:off x="457200" y="1600200"/>
            <a:ext cx="4953000" cy="4983162"/>
          </a:xfrm>
        </p:spPr>
        <p:txBody>
          <a:bodyPr/>
          <a:lstStyle/>
          <a:p>
            <a:pPr marL="36512" indent="0">
              <a:buNone/>
            </a:pPr>
            <a:r>
              <a:rPr lang="en-US" sz="1800" dirty="0"/>
              <a:t>Graduation gifts</a:t>
            </a:r>
          </a:p>
          <a:p>
            <a:pPr marL="36512" indent="0">
              <a:buNone/>
            </a:pPr>
            <a:endParaRPr lang="en-US" sz="1800" dirty="0"/>
          </a:p>
          <a:p>
            <a:pPr marL="36512" indent="0">
              <a:buNone/>
            </a:pPr>
            <a:r>
              <a:rPr lang="en-US" sz="1800" dirty="0"/>
              <a:t>Are you trying to generate goodwill during time of uncertainty? Send your grads a gift! We can offer easy ways to send gifts to your graduates. We can even send these gifts to only graduates who register. </a:t>
            </a:r>
          </a:p>
          <a:p>
            <a:pPr marL="36512" indent="0">
              <a:buNone/>
            </a:pPr>
            <a:endParaRPr lang="en-US" sz="1800" dirty="0"/>
          </a:p>
          <a:p>
            <a:pPr marL="36512" indent="0">
              <a:buNone/>
            </a:pPr>
            <a:r>
              <a:rPr lang="en-US" sz="1800" dirty="0"/>
              <a:t>Consider customized mugs, plaques containing the student’s personal achievement graphics, </a:t>
            </a:r>
            <a:r>
              <a:rPr lang="en-US" sz="1800" i="1" dirty="0"/>
              <a:t>spirit sticks</a:t>
            </a:r>
            <a:r>
              <a:rPr lang="en-US" sz="1800" dirty="0"/>
              <a:t> that include the graduate’s cut-out, yard signs and much more!</a:t>
            </a:r>
          </a:p>
          <a:p>
            <a:endParaRPr lang="en-US" dirty="0"/>
          </a:p>
        </p:txBody>
      </p:sp>
      <p:pic>
        <p:nvPicPr>
          <p:cNvPr id="1026" name="Picture 2">
            <a:extLst>
              <a:ext uri="{FF2B5EF4-FFF2-40B4-BE49-F238E27FC236}">
                <a16:creationId xmlns:a16="http://schemas.microsoft.com/office/drawing/2014/main" id="{4C252B78-967C-48FB-8EC4-BBF3D34A7314}"/>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6019799" y="1905000"/>
            <a:ext cx="258135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956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5AF-2042-4D08-AC9C-670AC3967F69}"/>
              </a:ext>
            </a:extLst>
          </p:cNvPr>
          <p:cNvSpPr>
            <a:spLocks noGrp="1"/>
          </p:cNvSpPr>
          <p:nvPr>
            <p:ph type="title"/>
          </p:nvPr>
        </p:nvSpPr>
        <p:spPr/>
        <p:txBody>
          <a:bodyPr/>
          <a:lstStyle/>
          <a:p>
            <a:r>
              <a:rPr lang="en-US" dirty="0"/>
              <a:t>Ways to celebrate graduates</a:t>
            </a:r>
          </a:p>
        </p:txBody>
      </p:sp>
      <p:pic>
        <p:nvPicPr>
          <p:cNvPr id="5" name="Picture 4">
            <a:extLst>
              <a:ext uri="{FF2B5EF4-FFF2-40B4-BE49-F238E27FC236}">
                <a16:creationId xmlns:a16="http://schemas.microsoft.com/office/drawing/2014/main" id="{F653E40B-CD94-445C-820C-C734B9D6B525}"/>
              </a:ext>
            </a:extLst>
          </p:cNvPr>
          <p:cNvPicPr>
            <a:picLocks noChangeAspect="1"/>
          </p:cNvPicPr>
          <p:nvPr/>
        </p:nvPicPr>
        <p:blipFill>
          <a:blip r:embed="rId2"/>
          <a:stretch>
            <a:fillRect/>
          </a:stretch>
        </p:blipFill>
        <p:spPr>
          <a:xfrm>
            <a:off x="2362200" y="1828800"/>
            <a:ext cx="3776663" cy="4648200"/>
          </a:xfrm>
          <a:prstGeom prst="rect">
            <a:avLst/>
          </a:prstGeom>
        </p:spPr>
      </p:pic>
      <p:sp>
        <p:nvSpPr>
          <p:cNvPr id="6" name="TextBox 5">
            <a:extLst>
              <a:ext uri="{FF2B5EF4-FFF2-40B4-BE49-F238E27FC236}">
                <a16:creationId xmlns:a16="http://schemas.microsoft.com/office/drawing/2014/main" id="{86BA67B4-51C5-43CB-B548-C41B571F52B8}"/>
              </a:ext>
            </a:extLst>
          </p:cNvPr>
          <p:cNvSpPr txBox="1"/>
          <p:nvPr/>
        </p:nvSpPr>
        <p:spPr>
          <a:xfrm>
            <a:off x="838200" y="1143000"/>
            <a:ext cx="7239000" cy="369332"/>
          </a:xfrm>
          <a:prstGeom prst="rect">
            <a:avLst/>
          </a:prstGeom>
          <a:noFill/>
        </p:spPr>
        <p:txBody>
          <a:bodyPr wrap="square" rtlCol="0">
            <a:spAutoFit/>
          </a:bodyPr>
          <a:lstStyle/>
          <a:p>
            <a:pPr algn="ctr"/>
            <a:r>
              <a:rPr lang="en-US" dirty="0"/>
              <a:t>Spirit stick email and offer graphics available via the newsletter</a:t>
            </a:r>
          </a:p>
        </p:txBody>
      </p:sp>
    </p:spTree>
    <p:extLst>
      <p:ext uri="{BB962C8B-B14F-4D97-AF65-F5344CB8AC3E}">
        <p14:creationId xmlns:p14="http://schemas.microsoft.com/office/powerpoint/2010/main" val="2968670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870C8-FAD0-4430-A485-BDBB70EF4B85}"/>
              </a:ext>
            </a:extLst>
          </p:cNvPr>
          <p:cNvSpPr>
            <a:spLocks noGrp="1"/>
          </p:cNvSpPr>
          <p:nvPr>
            <p:ph type="title"/>
          </p:nvPr>
        </p:nvSpPr>
        <p:spPr>
          <a:xfrm>
            <a:off x="76200" y="274320"/>
            <a:ext cx="9067800" cy="1143000"/>
          </a:xfrm>
        </p:spPr>
        <p:txBody>
          <a:bodyPr/>
          <a:lstStyle/>
          <a:p>
            <a:r>
              <a:rPr lang="en-US" dirty="0"/>
              <a:t>Tools you can use to sell these ideas</a:t>
            </a:r>
          </a:p>
        </p:txBody>
      </p:sp>
      <p:sp>
        <p:nvSpPr>
          <p:cNvPr id="4" name="TextBox 3">
            <a:extLst>
              <a:ext uri="{FF2B5EF4-FFF2-40B4-BE49-F238E27FC236}">
                <a16:creationId xmlns:a16="http://schemas.microsoft.com/office/drawing/2014/main" id="{ADE3ABC9-B30E-45C7-A441-2CE83DF05278}"/>
              </a:ext>
            </a:extLst>
          </p:cNvPr>
          <p:cNvSpPr txBox="1"/>
          <p:nvPr/>
        </p:nvSpPr>
        <p:spPr>
          <a:xfrm>
            <a:off x="4876800" y="1524000"/>
            <a:ext cx="38100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UPDATED Virtual Celebration Email and Flyer graphics</a:t>
            </a:r>
          </a:p>
          <a:p>
            <a:pPr marL="285750" indent="-285750">
              <a:buFont typeface="Arial" panose="020B0604020202020204" pitchFamily="34" charset="0"/>
              <a:buChar char="•"/>
            </a:pPr>
            <a:r>
              <a:rPr lang="en-US" dirty="0"/>
              <a:t>PSDs you can modify</a:t>
            </a:r>
          </a:p>
          <a:p>
            <a:pPr marL="285750" indent="-285750">
              <a:buFont typeface="Arial" panose="020B0604020202020204" pitchFamily="34" charset="0"/>
              <a:buChar char="•"/>
            </a:pPr>
            <a:r>
              <a:rPr lang="en-US" dirty="0"/>
              <a:t>Solutions on candid.com where you can link to samples</a:t>
            </a:r>
          </a:p>
          <a:p>
            <a:pPr marL="285750" indent="-285750">
              <a:buFont typeface="Arial" panose="020B0604020202020204" pitchFamily="34" charset="0"/>
              <a:buChar char="•"/>
            </a:pPr>
            <a:r>
              <a:rPr lang="en-US" dirty="0"/>
              <a:t>Logos</a:t>
            </a:r>
          </a:p>
          <a:p>
            <a:pPr marL="285750" indent="-285750">
              <a:buFont typeface="Arial" panose="020B0604020202020204" pitchFamily="34" charset="0"/>
              <a:buChar char="•"/>
            </a:pPr>
            <a:r>
              <a:rPr lang="en-US" dirty="0"/>
              <a:t>Power Point</a:t>
            </a:r>
          </a:p>
          <a:p>
            <a:pPr marL="285750" indent="-285750">
              <a:buFont typeface="Arial" panose="020B0604020202020204" pitchFamily="34" charset="0"/>
              <a:buChar char="•"/>
            </a:pPr>
            <a:r>
              <a:rPr lang="en-US" dirty="0"/>
              <a:t>Product flyers/ Style Guides</a:t>
            </a:r>
          </a:p>
          <a:p>
            <a:pPr marL="285750" indent="-285750">
              <a:buFont typeface="Arial" panose="020B0604020202020204" pitchFamily="34" charset="0"/>
              <a:buChar char="•"/>
            </a:pPr>
            <a:r>
              <a:rPr lang="en-US" dirty="0"/>
              <a:t>Released samples on developments</a:t>
            </a:r>
          </a:p>
        </p:txBody>
      </p:sp>
      <p:pic>
        <p:nvPicPr>
          <p:cNvPr id="6" name="Picture 5" descr="A screenshot of a social media post&#10;&#10;Description automatically generated">
            <a:extLst>
              <a:ext uri="{FF2B5EF4-FFF2-40B4-BE49-F238E27FC236}">
                <a16:creationId xmlns:a16="http://schemas.microsoft.com/office/drawing/2014/main" id="{AB1AF9EE-7501-4009-8553-2D4F9BC74D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524000"/>
            <a:ext cx="4030474" cy="5181600"/>
          </a:xfrm>
          <a:prstGeom prst="rect">
            <a:avLst/>
          </a:prstGeom>
        </p:spPr>
      </p:pic>
    </p:spTree>
    <p:extLst>
      <p:ext uri="{BB962C8B-B14F-4D97-AF65-F5344CB8AC3E}">
        <p14:creationId xmlns:p14="http://schemas.microsoft.com/office/powerpoint/2010/main" val="3167757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AA8F2C-9952-4F78-8B7B-92E5245A704F}"/>
              </a:ext>
            </a:extLst>
          </p:cNvPr>
          <p:cNvSpPr>
            <a:spLocks noGrp="1"/>
          </p:cNvSpPr>
          <p:nvPr>
            <p:ph type="ctrTitle"/>
          </p:nvPr>
        </p:nvSpPr>
        <p:spPr>
          <a:xfrm>
            <a:off x="762000" y="685800"/>
            <a:ext cx="7696200" cy="5943600"/>
          </a:xfrm>
        </p:spPr>
        <p:txBody>
          <a:bodyPr/>
          <a:lstStyle/>
          <a:p>
            <a:pPr algn="l"/>
            <a:br>
              <a:rPr lang="en-US" dirty="0"/>
            </a:br>
            <a:r>
              <a:rPr lang="en-US" sz="3200" dirty="0"/>
              <a:t>Start communicating with schools</a:t>
            </a:r>
            <a:br>
              <a:rPr lang="en-US" sz="3200" dirty="0"/>
            </a:br>
            <a:br>
              <a:rPr lang="en-US" sz="3200" dirty="0"/>
            </a:br>
            <a:r>
              <a:rPr lang="en-US" sz="3200" dirty="0"/>
              <a:t>Watch for our Virtual Celebration info</a:t>
            </a:r>
            <a:br>
              <a:rPr lang="en-US" sz="3200" dirty="0"/>
            </a:br>
            <a:br>
              <a:rPr lang="en-US" sz="3200" dirty="0"/>
            </a:br>
            <a:r>
              <a:rPr lang="en-US" sz="3200" dirty="0"/>
              <a:t>Get training on </a:t>
            </a:r>
            <a:r>
              <a:rPr lang="en-US" sz="3200" dirty="0" err="1"/>
              <a:t>PhotoMatch</a:t>
            </a:r>
            <a:r>
              <a:rPr lang="en-US" sz="3200" dirty="0"/>
              <a:t>, QR codes and Grad tag</a:t>
            </a:r>
            <a:br>
              <a:rPr lang="en-US" sz="3200" dirty="0"/>
            </a:br>
            <a:br>
              <a:rPr lang="en-US" sz="3200" dirty="0"/>
            </a:br>
            <a:r>
              <a:rPr lang="en-US" sz="3200" dirty="0"/>
              <a:t>See candid.com</a:t>
            </a:r>
          </a:p>
        </p:txBody>
      </p:sp>
      <p:sp>
        <p:nvSpPr>
          <p:cNvPr id="5" name="TextBox 4">
            <a:extLst>
              <a:ext uri="{FF2B5EF4-FFF2-40B4-BE49-F238E27FC236}">
                <a16:creationId xmlns:a16="http://schemas.microsoft.com/office/drawing/2014/main" id="{F6E6BADE-AA1A-41E4-B689-BAD1DCF225BD}"/>
              </a:ext>
            </a:extLst>
          </p:cNvPr>
          <p:cNvSpPr txBox="1"/>
          <p:nvPr/>
        </p:nvSpPr>
        <p:spPr>
          <a:xfrm>
            <a:off x="2971800" y="533400"/>
            <a:ext cx="5410200" cy="707886"/>
          </a:xfrm>
          <a:prstGeom prst="rect">
            <a:avLst/>
          </a:prstGeom>
          <a:noFill/>
        </p:spPr>
        <p:txBody>
          <a:bodyPr wrap="square" rtlCol="0">
            <a:spAutoFit/>
          </a:bodyPr>
          <a:lstStyle/>
          <a:p>
            <a:r>
              <a:rPr lang="en-US" sz="4000" dirty="0"/>
              <a:t>What’s Next?</a:t>
            </a:r>
          </a:p>
        </p:txBody>
      </p:sp>
    </p:spTree>
    <p:extLst>
      <p:ext uri="{BB962C8B-B14F-4D97-AF65-F5344CB8AC3E}">
        <p14:creationId xmlns:p14="http://schemas.microsoft.com/office/powerpoint/2010/main" val="288979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2E0C7-F675-41A4-804C-9FA7EC40DA0C}"/>
              </a:ext>
            </a:extLst>
          </p:cNvPr>
          <p:cNvSpPr>
            <a:spLocks noGrp="1"/>
          </p:cNvSpPr>
          <p:nvPr>
            <p:ph type="ctrTitle"/>
          </p:nvPr>
        </p:nvSpPr>
        <p:spPr/>
        <p:txBody>
          <a:bodyPr/>
          <a:lstStyle/>
          <a:p>
            <a:r>
              <a:rPr lang="en-US" dirty="0"/>
              <a:t>Thank </a:t>
            </a:r>
            <a:r>
              <a:rPr lang="en-US" dirty="0" err="1"/>
              <a:t>yOu</a:t>
            </a:r>
            <a:endParaRPr lang="en-US" dirty="0"/>
          </a:p>
        </p:txBody>
      </p:sp>
      <p:pic>
        <p:nvPicPr>
          <p:cNvPr id="3" name="Picture 2" descr="https://uc68918e2069c469dfc879e20fdb.previews.dropboxusercontent.com/p/thumb/AAtLbAd0ofErlufqeJRmzTpgGwJ-PfgNTZvesuQcGAnUKp5AdcsdvAwJTaDLchP2hSaubL0ySD71ADzcI33Plyof38vMWwj9g7bW1L5wLrsSWgDebsC-Lup1rS0mGSGX8WcCUrFULvgKYOFoAfzIv2zHbCsgMD2XuQCyC48pO80cSKzzvRQ_L8lo3lylcLjDXUeimJln2Iyx87mcICNzW2HWf7oR6cDLVDYUK7am-ttmcNZsJVV-_E_YOJujwMajZcItwiR_skQSXlUwh-c4yaQA6IcM20y9SScmMKRzVcYmMTq94ahTtJcEVsBdzjQ7TkIOCw-dbgeQgpb20L7uWbuotYUb2s6_LHv8XJh2E8y3l733YvSbIQz6VDZ111EyiNiXudHLwEMNMvH2R5wXf9K9qnt9J2xEoo7lTe27KSdgF_atunL2RLECWqrShdbfC0H5G4j_KSQfMEm8LJPLKZ897zo5tLyTlVPapvrLy5a1-g/p.jpeg?fv_content=true&amp;size_mode=5">
            <a:extLst>
              <a:ext uri="{FF2B5EF4-FFF2-40B4-BE49-F238E27FC236}">
                <a16:creationId xmlns:a16="http://schemas.microsoft.com/office/drawing/2014/main" id="{1C0898AC-C25D-461A-BE9F-E0E2DCECA4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514600"/>
            <a:ext cx="1848206" cy="27532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ucaf5ca29c532a6a3dbd098886c5.previews.dropboxusercontent.com/p/thumb/AAvXePeVqrBceBYOjzdQf6ZJO1MvLdQr9Joq633VPNDaJMDuyWR8bbN4L-kBX9Y1GUamzWZvla934EwHTVDfJvo2i4OZiGYl36udNp1UqUOfAhrYWj-b-rXHb_7QQEuSQrNu4bR0b1pP19D77eWph0x5GmbhDEQR6bPlt48UGYWKvBt1q1rGSViaeUMpB8u2DNpeY_pcRhW63riCKDwVtKakULsXoPwUTStcJUVwpnUmv4iz5lSQveVPKt-jzvDtjpYpiHI9BGu5aIe_Y0arwzSHBaAYD2OPTnRPnT5jK5AAKz7z00KUteuvjLylArRDdAcfdaW9exkLf5zyedswkvhz2Zhb79e-4tDjCts7iFikjFUOcFEwyjmV_04WVOFVbAWMCUldYqvHXgQxTFnXF1_vDjSO8a4I95PH9LkISWq1gw/p.jpeg?fv_content=true&amp;size_mode=5">
            <a:extLst>
              <a:ext uri="{FF2B5EF4-FFF2-40B4-BE49-F238E27FC236}">
                <a16:creationId xmlns:a16="http://schemas.microsoft.com/office/drawing/2014/main" id="{384023B4-0D91-4390-B232-BBA18D191F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3048000"/>
            <a:ext cx="1848206" cy="27532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uc9f60bc24be1703e5ede1659d00.previews.dropboxusercontent.com/p/thumb/AAuT1Y9OXATeS5TXN2MryIU--24SZR8Dq90HyOp_YuXE_EKJ34mqQN5ZzUKxd_-9DOJKzcsWwqffQipZ2zUv3bTjz-CfB1dtlzgw9hASSRUyvCppEN_tvv_CZhflXMXUQLuGT-Jgj6gucCyHdMprGkHDApMVdITIlLPsqzda0aqE2LbYjaT-12SSEVZgE1mnBPa8PGUn-v8ZvAJdW_8a8lD2uz42j_5DVVYUg4N80Fcs3tAK3seMaNK-ZJ0d4sU1FfhrUWqnUN8v9hImy7oaDGVMbQ2uoKNcg-wbv6G_b5lSnXb7TFG8xkB0fswk3yPNzJM3B1qInKX7qA47V2vjZDme4DAMYGusGhGGf8qoj9WxArY0bukshYh5xDDbNGWpgk-JDaUVT2F_ooWqjprKKlSAbTvjK8oSX13l9VJScnc5LQ/p.jpeg?fv_content=true&amp;size_mode=5">
            <a:extLst>
              <a:ext uri="{FF2B5EF4-FFF2-40B4-BE49-F238E27FC236}">
                <a16:creationId xmlns:a16="http://schemas.microsoft.com/office/drawing/2014/main" id="{48B58BAC-9EB7-4969-9055-7623A95344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3206" y="2599778"/>
            <a:ext cx="1837379" cy="25829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c1bb3c61d826586413c4cb07282.previews.dropboxusercontent.com/p/thumb/AAss756iQum-D3mjVlEsk4l2sB45wLpn_QkIHX99lUPbMwWvGaIdcUWqpvqMIT7bFnU3XInBs8L3jjAlUulxRRlEcLvbFOtQ2_rCggcnxCA95uMfQ6TyIJ1tA23m6PBhTYmgaOcnyle6ycn7jfGnEgvwXFI8-9V-IKeoJy6AJm1X9samWzmSamqhalHPGVbD_4EDFQ3x_Yaw-zYJz5Ps4nNmL2DaZwt6kRzPvXT-sLt-BjMrqMY194ZUhw9hCvJPrMTvgOFEfS9vCXOosmNa_NHuIoAuejcwGLnKlR9YU6tA5uejyYqQD7JCvmDT5CrZrwuB0jXinKbZk1ikCv6Fc6SEBulR9MDlRduokTMtKk6Ip_bOv8cG_XSOaYt2dimyS-bOaBzv4YeD295J_bIrKPQu2kLU8ZQHawphnJZjeEyEPw/p.jpeg?fv_content=true&amp;size_mode=5">
            <a:extLst>
              <a:ext uri="{FF2B5EF4-FFF2-40B4-BE49-F238E27FC236}">
                <a16:creationId xmlns:a16="http://schemas.microsoft.com/office/drawing/2014/main" id="{ADA38C39-018C-460B-9670-AD5FCEA4E4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2971801"/>
            <a:ext cx="1923197" cy="2895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LOGOS\CCS LOGOS\CCS\4_color box\CCS web logo.jpg">
            <a:extLst>
              <a:ext uri="{FF2B5EF4-FFF2-40B4-BE49-F238E27FC236}">
                <a16:creationId xmlns:a16="http://schemas.microsoft.com/office/drawing/2014/main" id="{A6DE35A1-0F50-460F-84B5-1059BB21B9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6200" y="6172200"/>
            <a:ext cx="1225159" cy="50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500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3A7623-5A6B-4019-8001-11BF957BA114}"/>
              </a:ext>
            </a:extLst>
          </p:cNvPr>
          <p:cNvSpPr>
            <a:spLocks noGrp="1"/>
          </p:cNvSpPr>
          <p:nvPr>
            <p:ph type="body" idx="1"/>
          </p:nvPr>
        </p:nvSpPr>
        <p:spPr/>
        <p:txBody>
          <a:bodyPr/>
          <a:lstStyle/>
          <a:p>
            <a:r>
              <a:rPr lang="en-US" sz="2800" dirty="0"/>
              <a:t>Other solutions to think about</a:t>
            </a:r>
          </a:p>
        </p:txBody>
      </p:sp>
    </p:spTree>
    <p:extLst>
      <p:ext uri="{BB962C8B-B14F-4D97-AF65-F5344CB8AC3E}">
        <p14:creationId xmlns:p14="http://schemas.microsoft.com/office/powerpoint/2010/main" val="1934766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25287-9663-4878-A1FB-BDF937B0BE3D}"/>
              </a:ext>
            </a:extLst>
          </p:cNvPr>
          <p:cNvSpPr>
            <a:spLocks noGrp="1"/>
          </p:cNvSpPr>
          <p:nvPr>
            <p:ph type="title"/>
          </p:nvPr>
        </p:nvSpPr>
        <p:spPr>
          <a:xfrm>
            <a:off x="457200" y="274638"/>
            <a:ext cx="7467600" cy="1143000"/>
          </a:xfrm>
        </p:spPr>
        <p:txBody>
          <a:bodyPr wrap="square" anchor="ctr">
            <a:normAutofit/>
          </a:bodyPr>
          <a:lstStyle/>
          <a:p>
            <a:pPr>
              <a:lnSpc>
                <a:spcPct val="90000"/>
              </a:lnSpc>
            </a:pPr>
            <a:r>
              <a:rPr lang="en-US" sz="3600" dirty="0"/>
              <a:t>If you already have photos of the Graduates/ Seniors</a:t>
            </a:r>
          </a:p>
        </p:txBody>
      </p:sp>
      <p:sp>
        <p:nvSpPr>
          <p:cNvPr id="3" name="Content Placeholder 2">
            <a:extLst>
              <a:ext uri="{FF2B5EF4-FFF2-40B4-BE49-F238E27FC236}">
                <a16:creationId xmlns:a16="http://schemas.microsoft.com/office/drawing/2014/main" id="{A88B7F12-BA47-4640-8818-29B9A65F3584}"/>
              </a:ext>
            </a:extLst>
          </p:cNvPr>
          <p:cNvSpPr>
            <a:spLocks noGrp="1"/>
          </p:cNvSpPr>
          <p:nvPr>
            <p:ph sz="half" idx="1"/>
          </p:nvPr>
        </p:nvSpPr>
        <p:spPr>
          <a:xfrm>
            <a:off x="457200" y="1600200"/>
            <a:ext cx="3657600" cy="4525963"/>
          </a:xfrm>
        </p:spPr>
        <p:txBody>
          <a:bodyPr wrap="square" anchor="t">
            <a:normAutofit/>
          </a:bodyPr>
          <a:lstStyle/>
          <a:p>
            <a:r>
              <a:rPr lang="en-US" dirty="0"/>
              <a:t>The school could buy a commemorative item for each grad using those images (plaques, animations, </a:t>
            </a:r>
            <a:r>
              <a:rPr lang="en-US" dirty="0" err="1"/>
              <a:t>etc</a:t>
            </a:r>
            <a:r>
              <a:rPr lang="en-US" dirty="0"/>
              <a:t>)</a:t>
            </a:r>
          </a:p>
          <a:p>
            <a:r>
              <a:rPr lang="en-US" dirty="0"/>
              <a:t>Re-market using grad products</a:t>
            </a:r>
          </a:p>
        </p:txBody>
      </p:sp>
      <p:pic>
        <p:nvPicPr>
          <p:cNvPr id="5" name="Picture 2" descr="K:\_IMGUSA_2014\GradProductSamples\_Framed 16x20 and 8x10 Mat Print.jpg">
            <a:extLst>
              <a:ext uri="{FF2B5EF4-FFF2-40B4-BE49-F238E27FC236}">
                <a16:creationId xmlns:a16="http://schemas.microsoft.com/office/drawing/2014/main" id="{810537CE-418D-4816-8A55-A407BBBEB5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0307" y="2076317"/>
            <a:ext cx="1542585" cy="1928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K:\_IMGUSA_2014\GradProductSamples\_8x10p_PlaqueCustomizable12x15Plaque_GRAD2.JPG">
            <a:extLst>
              <a:ext uri="{FF2B5EF4-FFF2-40B4-BE49-F238E27FC236}">
                <a16:creationId xmlns:a16="http://schemas.microsoft.com/office/drawing/2014/main" id="{9F949AA3-A2B4-435E-8FB6-155DD67920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39456">
            <a:off x="5896084" y="2360283"/>
            <a:ext cx="1998146" cy="16028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K:\_IMGUSA_2014\GradProductSamples\_9x12_GradPlaque.JPG">
            <a:extLst>
              <a:ext uri="{FF2B5EF4-FFF2-40B4-BE49-F238E27FC236}">
                <a16:creationId xmlns:a16="http://schemas.microsoft.com/office/drawing/2014/main" id="{C61F8CCA-D6A6-43CC-A698-6074FC6793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70452">
            <a:off x="4141737" y="3917703"/>
            <a:ext cx="1774929" cy="1394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K:\_IMGUSA_2014\GradProductSamples\Abby3.jpg">
            <a:extLst>
              <a:ext uri="{FF2B5EF4-FFF2-40B4-BE49-F238E27FC236}">
                <a16:creationId xmlns:a16="http://schemas.microsoft.com/office/drawing/2014/main" id="{0546F47D-7D6F-4723-9132-7B36365515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6859" y="3696276"/>
            <a:ext cx="1369741" cy="2062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956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0EF1-2607-4582-A0AE-204CA374271B}"/>
              </a:ext>
            </a:extLst>
          </p:cNvPr>
          <p:cNvSpPr>
            <a:spLocks noGrp="1"/>
          </p:cNvSpPr>
          <p:nvPr>
            <p:ph type="title"/>
          </p:nvPr>
        </p:nvSpPr>
        <p:spPr>
          <a:xfrm>
            <a:off x="457200" y="274638"/>
            <a:ext cx="7467600" cy="1143000"/>
          </a:xfrm>
        </p:spPr>
        <p:txBody>
          <a:bodyPr wrap="square" anchor="ctr">
            <a:normAutofit/>
          </a:bodyPr>
          <a:lstStyle/>
          <a:p>
            <a:pPr>
              <a:lnSpc>
                <a:spcPct val="90000"/>
              </a:lnSpc>
            </a:pPr>
            <a:r>
              <a:rPr lang="en-US" sz="3200" dirty="0"/>
              <a:t>Let grads upload their own pics to get commemorative products</a:t>
            </a:r>
          </a:p>
        </p:txBody>
      </p:sp>
      <p:sp>
        <p:nvSpPr>
          <p:cNvPr id="3" name="Content Placeholder 2">
            <a:extLst>
              <a:ext uri="{FF2B5EF4-FFF2-40B4-BE49-F238E27FC236}">
                <a16:creationId xmlns:a16="http://schemas.microsoft.com/office/drawing/2014/main" id="{C50FBD66-96B2-4429-81CC-FB34294F3CD7}"/>
              </a:ext>
            </a:extLst>
          </p:cNvPr>
          <p:cNvSpPr>
            <a:spLocks noGrp="1"/>
          </p:cNvSpPr>
          <p:nvPr>
            <p:ph sz="half" idx="1"/>
          </p:nvPr>
        </p:nvSpPr>
        <p:spPr>
          <a:xfrm>
            <a:off x="457200" y="1600200"/>
            <a:ext cx="3657600" cy="4525963"/>
          </a:xfrm>
        </p:spPr>
        <p:txBody>
          <a:bodyPr wrap="square" anchor="t">
            <a:normAutofit fontScale="92500" lnSpcReduction="10000"/>
          </a:bodyPr>
          <a:lstStyle/>
          <a:p>
            <a:r>
              <a:rPr lang="en-US" dirty="0"/>
              <a:t>Some grads may have already picked up their cap &amp; gown</a:t>
            </a:r>
          </a:p>
          <a:p>
            <a:r>
              <a:rPr lang="en-US" dirty="0"/>
              <a:t>Encourage grads to dress in regalia for their photo(s)</a:t>
            </a:r>
          </a:p>
          <a:p>
            <a:r>
              <a:rPr lang="en-US" dirty="0"/>
              <a:t>The school could buy a commemorative item for each grad using those images (plaques, animations, </a:t>
            </a:r>
            <a:r>
              <a:rPr lang="en-US" dirty="0" err="1"/>
              <a:t>etc</a:t>
            </a:r>
            <a:r>
              <a:rPr lang="en-US" dirty="0"/>
              <a:t>)</a:t>
            </a:r>
          </a:p>
          <a:p>
            <a:endParaRPr lang="en-US" dirty="0"/>
          </a:p>
        </p:txBody>
      </p:sp>
      <p:pic>
        <p:nvPicPr>
          <p:cNvPr id="5" name="Content Placeholder 4">
            <a:extLst>
              <a:ext uri="{FF2B5EF4-FFF2-40B4-BE49-F238E27FC236}">
                <a16:creationId xmlns:a16="http://schemas.microsoft.com/office/drawing/2014/main" id="{FFA938A4-5980-4B4E-B9CA-D4808E3565F0}"/>
              </a:ext>
            </a:extLst>
          </p:cNvPr>
          <p:cNvPicPr>
            <a:picLocks noGrp="1" noChangeAspect="1"/>
          </p:cNvPicPr>
          <p:nvPr>
            <p:ph sz="half" idx="2"/>
          </p:nvPr>
        </p:nvPicPr>
        <p:blipFill>
          <a:blip r:embed="rId2"/>
          <a:stretch>
            <a:fillRect/>
          </a:stretch>
        </p:blipFill>
        <p:spPr>
          <a:xfrm>
            <a:off x="6384073" y="1904627"/>
            <a:ext cx="2556529" cy="3196750"/>
          </a:xfrm>
          <a:prstGeom prst="rect">
            <a:avLst/>
          </a:prstGeom>
        </p:spPr>
      </p:pic>
      <p:pic>
        <p:nvPicPr>
          <p:cNvPr id="4" name="Picture 3">
            <a:extLst>
              <a:ext uri="{FF2B5EF4-FFF2-40B4-BE49-F238E27FC236}">
                <a16:creationId xmlns:a16="http://schemas.microsoft.com/office/drawing/2014/main" id="{A96F0F30-40CA-4438-8F10-9EFA1F18EF50}"/>
              </a:ext>
            </a:extLst>
          </p:cNvPr>
          <p:cNvPicPr>
            <a:picLocks noChangeAspect="1"/>
          </p:cNvPicPr>
          <p:nvPr/>
        </p:nvPicPr>
        <p:blipFill>
          <a:blip r:embed="rId3"/>
          <a:stretch>
            <a:fillRect/>
          </a:stretch>
        </p:blipFill>
        <p:spPr>
          <a:xfrm>
            <a:off x="4085063" y="4354811"/>
            <a:ext cx="2734319" cy="2188552"/>
          </a:xfrm>
          <a:prstGeom prst="rect">
            <a:avLst/>
          </a:prstGeom>
        </p:spPr>
      </p:pic>
      <p:pic>
        <p:nvPicPr>
          <p:cNvPr id="6" name="Picture 2" descr="https://uc76638cc5b8fb243eeb9984009a.previews.dropboxusercontent.com/p/thumb/AAv1jZDvmnXM9QFQXjJgOeCJ09prC1Ht5zcx-KLWoh1X3p66qLddoKwvRQpBC9ldol13vhu_Jy0EZdehsoT8Ryo-dR5IUm6MhWWDvZyczf1JiCHs4rnwj5Xwgr6jTHFtzDkUppqzO-fliKTkWQ2lfNKGDwVlrRS-gkRxw4tNz9rGC_22b_TFU4Guz37v2jY96BMdqflLx-z0Cozz8h1o_ohOlk76H9CyfN4ubReULR_E-FCWhjo588pn7ai7YyWFPWLURW1LV0H7Ydyw9lk2n1zHK4pofItHtjJhyJAStT2FiK4zyBjM8o0awZIAtzVaQvFsFkV2YMA5U5yCIf507UvEunnw9ebx43MnIdQc1V2RKPxT88WJEAVwbBKCTEpecp80WMc6tu7K_pE6_GoaFPrQbpu9pY78OpJp20ZOZOOrAQ/p.png?fv_content=true&amp;size_mode=5">
            <a:extLst>
              <a:ext uri="{FF2B5EF4-FFF2-40B4-BE49-F238E27FC236}">
                <a16:creationId xmlns:a16="http://schemas.microsoft.com/office/drawing/2014/main" id="{2A57C4BF-64C0-42F8-BC8C-C2C7A0DDF6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681"/>
          <a:stretch/>
        </p:blipFill>
        <p:spPr bwMode="auto">
          <a:xfrm>
            <a:off x="6354336" y="3569028"/>
            <a:ext cx="2734319" cy="32871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person&#10;&#10;Description automatically generated">
            <a:extLst>
              <a:ext uri="{FF2B5EF4-FFF2-40B4-BE49-F238E27FC236}">
                <a16:creationId xmlns:a16="http://schemas.microsoft.com/office/drawing/2014/main" id="{86D020E2-426D-4E92-A6D9-BC233785D7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8709" y="2263758"/>
            <a:ext cx="2867025" cy="1698161"/>
          </a:xfrm>
          <a:prstGeom prst="rect">
            <a:avLst/>
          </a:prstGeom>
        </p:spPr>
      </p:pic>
    </p:spTree>
    <p:extLst>
      <p:ext uri="{BB962C8B-B14F-4D97-AF65-F5344CB8AC3E}">
        <p14:creationId xmlns:p14="http://schemas.microsoft.com/office/powerpoint/2010/main" val="1233123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D82F-7EB6-461A-938A-5129AD8759A8}"/>
              </a:ext>
            </a:extLst>
          </p:cNvPr>
          <p:cNvSpPr>
            <a:spLocks noGrp="1"/>
          </p:cNvSpPr>
          <p:nvPr>
            <p:ph type="title"/>
          </p:nvPr>
        </p:nvSpPr>
        <p:spPr/>
        <p:txBody>
          <a:bodyPr/>
          <a:lstStyle/>
          <a:p>
            <a:pPr algn="ctr"/>
            <a:r>
              <a:rPr lang="en-US" dirty="0"/>
              <a:t>Products you can use NOW</a:t>
            </a:r>
          </a:p>
        </p:txBody>
      </p:sp>
      <p:sp>
        <p:nvSpPr>
          <p:cNvPr id="3" name="Content Placeholder 2">
            <a:extLst>
              <a:ext uri="{FF2B5EF4-FFF2-40B4-BE49-F238E27FC236}">
                <a16:creationId xmlns:a16="http://schemas.microsoft.com/office/drawing/2014/main" id="{EB64904C-B8FE-48BB-AC41-C1CA938D12D6}"/>
              </a:ext>
            </a:extLst>
          </p:cNvPr>
          <p:cNvSpPr>
            <a:spLocks noGrp="1"/>
          </p:cNvSpPr>
          <p:nvPr>
            <p:ph idx="1"/>
          </p:nvPr>
        </p:nvSpPr>
        <p:spPr>
          <a:xfrm>
            <a:off x="455341" y="1600200"/>
            <a:ext cx="4116659" cy="4525963"/>
          </a:xfrm>
        </p:spPr>
        <p:txBody>
          <a:bodyPr/>
          <a:lstStyle/>
          <a:p>
            <a:pPr marL="36512" indent="0">
              <a:buNone/>
            </a:pPr>
            <a:r>
              <a:rPr lang="en-US" dirty="0"/>
              <a:t>Virtual Groups</a:t>
            </a:r>
          </a:p>
          <a:p>
            <a:endParaRPr lang="en-US" dirty="0"/>
          </a:p>
        </p:txBody>
      </p:sp>
      <p:pic>
        <p:nvPicPr>
          <p:cNvPr id="7" name="Picture 2" descr="https://uc1cb11cacb8e5f8f79d5495167f.previews.dropboxusercontent.com/p/thumb/AAv8t580DOa6XOjqZ53ePQ4STqlLRJo95OL_NdY847WBuJsbJHU2Vtwjfp69C03f9SzqICXyFYorgu4ApT8sseJtiFXdQPFv9XH2nYtwDyOgcEK9j-yv51n62GgRv31fq7rM-rUwxZ8MuhH0YZQYKxrXvs564Np2sVq9WxqzEPft2KBWM0Ya8jI3185yuHzuWzs-gfHGqr1uQgDBXNQfhzPzIyds5bmD33qctm4QCrg3By5AHET-qcHtH_M1dO6JdwvQxKUvEpjKaHDdlBeKm3VNoEpCWKx_3f1uzlzwF6HYsPnI_scoQofTC-D5vLKDWH6j9m_BuB9Rm0cC7kexAMpANvd6mU8r5RGycaE2leucBQ/p.jpeg?size=800x600&amp;size_mode=3">
            <a:extLst>
              <a:ext uri="{FF2B5EF4-FFF2-40B4-BE49-F238E27FC236}">
                <a16:creationId xmlns:a16="http://schemas.microsoft.com/office/drawing/2014/main" id="{9EF9BF21-FB2D-4D6D-84B5-AD99AB891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824353"/>
            <a:ext cx="3962400" cy="13769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CCS_GS_ReleasedPics\CCS_ALL_USE\Products\Virtual_Groups\Gradient\BenMarshallHighSchool-FauxNames.jpg">
            <a:extLst>
              <a:ext uri="{FF2B5EF4-FFF2-40B4-BE49-F238E27FC236}">
                <a16:creationId xmlns:a16="http://schemas.microsoft.com/office/drawing/2014/main" id="{08FBCB29-498F-48E3-B1BB-214CB229E8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3535362"/>
            <a:ext cx="4071810" cy="16965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ndid\dfs\Layouts\advertising\Jeremy\For Erin\Blue.jpg">
            <a:extLst>
              <a:ext uri="{FF2B5EF4-FFF2-40B4-BE49-F238E27FC236}">
                <a16:creationId xmlns:a16="http://schemas.microsoft.com/office/drawing/2014/main" id="{7A02DBEC-40C3-4E3E-9341-CB0502E3950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797"/>
          <a:stretch/>
        </p:blipFill>
        <p:spPr bwMode="auto">
          <a:xfrm>
            <a:off x="685800" y="2695382"/>
            <a:ext cx="3962399" cy="1505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439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F9B3A-788F-2F4E-929A-610D560D44D3}"/>
              </a:ext>
            </a:extLst>
          </p:cNvPr>
          <p:cNvSpPr>
            <a:spLocks noGrp="1"/>
          </p:cNvSpPr>
          <p:nvPr>
            <p:ph type="title"/>
          </p:nvPr>
        </p:nvSpPr>
        <p:spPr/>
        <p:txBody>
          <a:bodyPr/>
          <a:lstStyle/>
          <a:p>
            <a:r>
              <a:rPr lang="en-US" dirty="0"/>
              <a:t>We do this because:</a:t>
            </a:r>
          </a:p>
        </p:txBody>
      </p:sp>
      <p:sp>
        <p:nvSpPr>
          <p:cNvPr id="3" name="Content Placeholder 2">
            <a:extLst>
              <a:ext uri="{FF2B5EF4-FFF2-40B4-BE49-F238E27FC236}">
                <a16:creationId xmlns:a16="http://schemas.microsoft.com/office/drawing/2014/main" id="{019B3E0D-6EE3-C94C-8C41-02841E2DB907}"/>
              </a:ext>
            </a:extLst>
          </p:cNvPr>
          <p:cNvSpPr>
            <a:spLocks noGrp="1"/>
          </p:cNvSpPr>
          <p:nvPr>
            <p:ph idx="1"/>
          </p:nvPr>
        </p:nvSpPr>
        <p:spPr/>
        <p:txBody>
          <a:bodyPr/>
          <a:lstStyle/>
          <a:p>
            <a:r>
              <a:rPr lang="en-US" dirty="0"/>
              <a:t>We want to keep others out of the school so</a:t>
            </a:r>
            <a:r>
              <a:rPr lang="en-US" baseline="0" dirty="0"/>
              <a:t> we don’t lose next year’s graduation</a:t>
            </a:r>
          </a:p>
          <a:p>
            <a:r>
              <a:rPr lang="en-US" baseline="0" dirty="0"/>
              <a:t>Or we do it for a school we don’t have now so WE can do next year’s graduation</a:t>
            </a:r>
          </a:p>
          <a:p>
            <a:r>
              <a:rPr lang="en-US" baseline="0" dirty="0"/>
              <a:t>We want to make money creating the virtual ceremony</a:t>
            </a:r>
          </a:p>
          <a:p>
            <a:r>
              <a:rPr lang="en-US" baseline="0" dirty="0"/>
              <a:t>We want to sell pictures in some manner of grads</a:t>
            </a:r>
            <a:endParaRPr lang="en-US" dirty="0"/>
          </a:p>
        </p:txBody>
      </p:sp>
    </p:spTree>
    <p:extLst>
      <p:ext uri="{BB962C8B-B14F-4D97-AF65-F5344CB8AC3E}">
        <p14:creationId xmlns:p14="http://schemas.microsoft.com/office/powerpoint/2010/main" val="4130616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 </a:t>
            </a:r>
            <a:br>
              <a:rPr lang="en-US" dirty="0"/>
            </a:br>
            <a:endParaRPr lang="en-US" dirty="0"/>
          </a:p>
        </p:txBody>
      </p:sp>
      <p:pic>
        <p:nvPicPr>
          <p:cNvPr id="6" name="Content Placeholder 5" descr="A picture containing umbrella&#10;&#10;Description automatically generated">
            <a:extLst>
              <a:ext uri="{FF2B5EF4-FFF2-40B4-BE49-F238E27FC236}">
                <a16:creationId xmlns:a16="http://schemas.microsoft.com/office/drawing/2014/main" id="{10C60508-CE51-4012-B889-8E663D5E05A3}"/>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914400" y="1600200"/>
            <a:ext cx="2958519" cy="2512127"/>
          </a:xfrm>
        </p:spPr>
      </p:pic>
      <p:sp>
        <p:nvSpPr>
          <p:cNvPr id="9" name="Content Placeholder 8">
            <a:extLst>
              <a:ext uri="{FF2B5EF4-FFF2-40B4-BE49-F238E27FC236}">
                <a16:creationId xmlns:a16="http://schemas.microsoft.com/office/drawing/2014/main" id="{5A7AD3AC-B25E-431A-A288-FDBC06AA2BA2}"/>
              </a:ext>
            </a:extLst>
          </p:cNvPr>
          <p:cNvSpPr>
            <a:spLocks noGrp="1"/>
          </p:cNvSpPr>
          <p:nvPr>
            <p:ph sz="quarter" idx="4"/>
          </p:nvPr>
        </p:nvSpPr>
        <p:spPr/>
        <p:txBody>
          <a:bodyPr/>
          <a:lstStyle/>
          <a:p>
            <a:pPr marL="36512" indent="0">
              <a:buNone/>
            </a:pPr>
            <a:r>
              <a:rPr lang="en-US" dirty="0"/>
              <a:t>Use youcanbook.me or something similar to take appointments and (possibly) accept session fees</a:t>
            </a:r>
          </a:p>
        </p:txBody>
      </p:sp>
      <p:pic>
        <p:nvPicPr>
          <p:cNvPr id="10" name="Picture 9">
            <a:extLst>
              <a:ext uri="{FF2B5EF4-FFF2-40B4-BE49-F238E27FC236}">
                <a16:creationId xmlns:a16="http://schemas.microsoft.com/office/drawing/2014/main" id="{C367636E-E71B-4563-98D5-39B2AD52670B}"/>
              </a:ext>
            </a:extLst>
          </p:cNvPr>
          <p:cNvPicPr>
            <a:picLocks noChangeAspect="1"/>
          </p:cNvPicPr>
          <p:nvPr/>
        </p:nvPicPr>
        <p:blipFill>
          <a:blip r:embed="rId3"/>
          <a:stretch>
            <a:fillRect/>
          </a:stretch>
        </p:blipFill>
        <p:spPr>
          <a:xfrm>
            <a:off x="4724400" y="3276600"/>
            <a:ext cx="3352800" cy="2846918"/>
          </a:xfrm>
          <a:prstGeom prst="rect">
            <a:avLst/>
          </a:prstGeom>
        </p:spPr>
      </p:pic>
      <p:pic>
        <p:nvPicPr>
          <p:cNvPr id="12" name="Picture 11" descr="A picture containing hat, shirt&#10;&#10;Description automatically generated">
            <a:extLst>
              <a:ext uri="{FF2B5EF4-FFF2-40B4-BE49-F238E27FC236}">
                <a16:creationId xmlns:a16="http://schemas.microsoft.com/office/drawing/2014/main" id="{E697F2F4-E041-4AF6-AC06-574A12A292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727" y="4467602"/>
            <a:ext cx="3019864" cy="1580396"/>
          </a:xfrm>
          <a:prstGeom prst="rect">
            <a:avLst/>
          </a:prstGeom>
        </p:spPr>
      </p:pic>
      <p:sp>
        <p:nvSpPr>
          <p:cNvPr id="13" name="Title 1">
            <a:extLst>
              <a:ext uri="{FF2B5EF4-FFF2-40B4-BE49-F238E27FC236}">
                <a16:creationId xmlns:a16="http://schemas.microsoft.com/office/drawing/2014/main" id="{FF7CE604-59AA-40F4-A01F-6F3EA169B928}"/>
              </a:ext>
            </a:extLst>
          </p:cNvPr>
          <p:cNvSpPr txBox="1">
            <a:spLocks/>
          </p:cNvSpPr>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lvl1pPr algn="ctr" rtl="0" eaLnBrk="0" fontAlgn="base" hangingPunct="0">
              <a:spcBef>
                <a:spcPct val="0"/>
              </a:spcBef>
              <a:spcAft>
                <a:spcPct val="0"/>
              </a:spcAft>
              <a:defRPr sz="4600" kern="1200">
                <a:solidFill>
                  <a:schemeClr val="tx1"/>
                </a:solidFill>
                <a:latin typeface="+mj-lt"/>
                <a:ea typeface="+mj-ea"/>
                <a:cs typeface="+mj-cs"/>
              </a:defRPr>
            </a:lvl1pPr>
            <a:lvl2pPr algn="ctr" rtl="0" eaLnBrk="0" fontAlgn="base" hangingPunct="0">
              <a:spcBef>
                <a:spcPct val="0"/>
              </a:spcBef>
              <a:spcAft>
                <a:spcPct val="0"/>
              </a:spcAft>
              <a:defRPr sz="4600">
                <a:solidFill>
                  <a:schemeClr val="tx1"/>
                </a:solidFill>
                <a:latin typeface="Franklin Gothic Book" pitchFamily="34" charset="0"/>
              </a:defRPr>
            </a:lvl2pPr>
            <a:lvl3pPr algn="ctr" rtl="0" eaLnBrk="0" fontAlgn="base" hangingPunct="0">
              <a:spcBef>
                <a:spcPct val="0"/>
              </a:spcBef>
              <a:spcAft>
                <a:spcPct val="0"/>
              </a:spcAft>
              <a:defRPr sz="4600">
                <a:solidFill>
                  <a:schemeClr val="tx1"/>
                </a:solidFill>
                <a:latin typeface="Franklin Gothic Book" pitchFamily="34" charset="0"/>
              </a:defRPr>
            </a:lvl3pPr>
            <a:lvl4pPr algn="ctr" rtl="0" eaLnBrk="0" fontAlgn="base" hangingPunct="0">
              <a:spcBef>
                <a:spcPct val="0"/>
              </a:spcBef>
              <a:spcAft>
                <a:spcPct val="0"/>
              </a:spcAft>
              <a:defRPr sz="4600">
                <a:solidFill>
                  <a:schemeClr val="tx1"/>
                </a:solidFill>
                <a:latin typeface="Franklin Gothic Book" pitchFamily="34" charset="0"/>
              </a:defRPr>
            </a:lvl4pPr>
            <a:lvl5pPr algn="ctr" rtl="0" eaLnBrk="0" fontAlgn="base" hangingPunct="0">
              <a:spcBef>
                <a:spcPct val="0"/>
              </a:spcBef>
              <a:spcAft>
                <a:spcPct val="0"/>
              </a:spcAft>
              <a:defRPr sz="4600">
                <a:solidFill>
                  <a:schemeClr val="tx1"/>
                </a:solidFill>
                <a:latin typeface="Franklin Gothic Book" pitchFamily="34" charset="0"/>
              </a:defRPr>
            </a:lvl5pPr>
            <a:lvl6pPr marL="457200" algn="ctr" rtl="0" fontAlgn="base">
              <a:spcBef>
                <a:spcPct val="0"/>
              </a:spcBef>
              <a:spcAft>
                <a:spcPct val="0"/>
              </a:spcAft>
              <a:defRPr sz="4600">
                <a:solidFill>
                  <a:schemeClr val="tx1"/>
                </a:solidFill>
                <a:latin typeface="Franklin Gothic Book" pitchFamily="34" charset="0"/>
              </a:defRPr>
            </a:lvl6pPr>
            <a:lvl7pPr marL="914400" algn="ctr" rtl="0" fontAlgn="base">
              <a:spcBef>
                <a:spcPct val="0"/>
              </a:spcBef>
              <a:spcAft>
                <a:spcPct val="0"/>
              </a:spcAft>
              <a:defRPr sz="4600">
                <a:solidFill>
                  <a:schemeClr val="tx1"/>
                </a:solidFill>
                <a:latin typeface="Franklin Gothic Book" pitchFamily="34" charset="0"/>
              </a:defRPr>
            </a:lvl7pPr>
            <a:lvl8pPr marL="1371600" algn="ctr" rtl="0" fontAlgn="base">
              <a:spcBef>
                <a:spcPct val="0"/>
              </a:spcBef>
              <a:spcAft>
                <a:spcPct val="0"/>
              </a:spcAft>
              <a:defRPr sz="4600">
                <a:solidFill>
                  <a:schemeClr val="tx1"/>
                </a:solidFill>
                <a:latin typeface="Franklin Gothic Book" pitchFamily="34" charset="0"/>
              </a:defRPr>
            </a:lvl8pPr>
            <a:lvl9pPr marL="1828800" algn="ctr" rtl="0" fontAlgn="base">
              <a:spcBef>
                <a:spcPct val="0"/>
              </a:spcBef>
              <a:spcAft>
                <a:spcPct val="0"/>
              </a:spcAft>
              <a:defRPr sz="4600">
                <a:solidFill>
                  <a:schemeClr val="tx1"/>
                </a:solidFill>
                <a:latin typeface="Franklin Gothic Book" pitchFamily="34" charset="0"/>
              </a:defRPr>
            </a:lvl9pPr>
          </a:lstStyle>
          <a:p>
            <a:pPr algn="l"/>
            <a:r>
              <a:rPr lang="en-US" dirty="0"/>
              <a:t>Portrait sessions</a:t>
            </a:r>
          </a:p>
        </p:txBody>
      </p:sp>
    </p:spTree>
    <p:extLst>
      <p:ext uri="{BB962C8B-B14F-4D97-AF65-F5344CB8AC3E}">
        <p14:creationId xmlns:p14="http://schemas.microsoft.com/office/powerpoint/2010/main" val="2371019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HS_SeniorOffer_4.Outdoo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3894" y="1268630"/>
            <a:ext cx="2069306" cy="43421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S_SeniorInStudio_1">
            <a:extLst>
              <a:ext uri="{FF2B5EF4-FFF2-40B4-BE49-F238E27FC236}">
                <a16:creationId xmlns:a16="http://schemas.microsoft.com/office/drawing/2014/main" id="{14A74BA3-2F2B-46D0-A6CA-364475D6A1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6375" y="1245265"/>
            <a:ext cx="2247625" cy="42939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B5AFB932-C652-4E6C-86C0-F2A039F59B5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9253"/>
          <a:stretch/>
        </p:blipFill>
        <p:spPr bwMode="auto">
          <a:xfrm>
            <a:off x="5703094" y="1220308"/>
            <a:ext cx="2069306" cy="43438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64180E-3366-426B-B207-8BA49BCA702B}"/>
              </a:ext>
            </a:extLst>
          </p:cNvPr>
          <p:cNvSpPr txBox="1"/>
          <p:nvPr/>
        </p:nvSpPr>
        <p:spPr>
          <a:xfrm>
            <a:off x="457200" y="152400"/>
            <a:ext cx="8382000" cy="769441"/>
          </a:xfrm>
          <a:prstGeom prst="rect">
            <a:avLst/>
          </a:prstGeom>
          <a:noFill/>
        </p:spPr>
        <p:txBody>
          <a:bodyPr wrap="square" rtlCol="0">
            <a:spAutoFit/>
          </a:bodyPr>
          <a:lstStyle/>
          <a:p>
            <a:pPr algn="ctr"/>
            <a:r>
              <a:rPr lang="en-US" sz="4400" dirty="0"/>
              <a:t>Marketing emails available</a:t>
            </a:r>
          </a:p>
        </p:txBody>
      </p:sp>
    </p:spTree>
    <p:extLst>
      <p:ext uri="{BB962C8B-B14F-4D97-AF65-F5344CB8AC3E}">
        <p14:creationId xmlns:p14="http://schemas.microsoft.com/office/powerpoint/2010/main" val="1701597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hoto, text, different, sign&#10;&#10;Description automatically generated">
            <a:extLst>
              <a:ext uri="{FF2B5EF4-FFF2-40B4-BE49-F238E27FC236}">
                <a16:creationId xmlns:a16="http://schemas.microsoft.com/office/drawing/2014/main" id="{D4A0598F-2D9D-405C-907A-7B997C986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12" y="1469488"/>
            <a:ext cx="3047088" cy="3919024"/>
          </a:xfrm>
          <a:prstGeom prst="rect">
            <a:avLst/>
          </a:prstGeom>
        </p:spPr>
      </p:pic>
      <p:pic>
        <p:nvPicPr>
          <p:cNvPr id="6" name="Picture 5" descr="A picture containing photo, text, different, sign&#10;&#10;Description automatically generated">
            <a:extLst>
              <a:ext uri="{FF2B5EF4-FFF2-40B4-BE49-F238E27FC236}">
                <a16:creationId xmlns:a16="http://schemas.microsoft.com/office/drawing/2014/main" id="{DFD07DDC-ED4D-4D3E-9B4A-0BC085010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445326"/>
            <a:ext cx="3065873" cy="3943185"/>
          </a:xfrm>
          <a:prstGeom prst="rect">
            <a:avLst/>
          </a:prstGeom>
        </p:spPr>
      </p:pic>
      <p:sp>
        <p:nvSpPr>
          <p:cNvPr id="7" name="TextBox 6">
            <a:extLst>
              <a:ext uri="{FF2B5EF4-FFF2-40B4-BE49-F238E27FC236}">
                <a16:creationId xmlns:a16="http://schemas.microsoft.com/office/drawing/2014/main" id="{38952298-B223-4B47-8524-407E2C8719AA}"/>
              </a:ext>
            </a:extLst>
          </p:cNvPr>
          <p:cNvSpPr txBox="1"/>
          <p:nvPr/>
        </p:nvSpPr>
        <p:spPr>
          <a:xfrm>
            <a:off x="1447800" y="152400"/>
            <a:ext cx="4953000" cy="769441"/>
          </a:xfrm>
          <a:prstGeom prst="rect">
            <a:avLst/>
          </a:prstGeom>
          <a:noFill/>
        </p:spPr>
        <p:txBody>
          <a:bodyPr wrap="square" rtlCol="0">
            <a:spAutoFit/>
          </a:bodyPr>
          <a:lstStyle/>
          <a:p>
            <a:pPr algn="ctr"/>
            <a:r>
              <a:rPr lang="en-US" sz="4400" dirty="0"/>
              <a:t>Marketing</a:t>
            </a:r>
          </a:p>
        </p:txBody>
      </p:sp>
    </p:spTree>
    <p:extLst>
      <p:ext uri="{BB962C8B-B14F-4D97-AF65-F5344CB8AC3E}">
        <p14:creationId xmlns:p14="http://schemas.microsoft.com/office/powerpoint/2010/main" val="2382277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uc385f3635235a522afe7c52b3a2.previews.dropboxusercontent.com/p/thumb/AAu7vCVeAj34wWCHf52rimUdLdE6I6FInK-65taR23epHcoXI05I5uqlbwxvcb6pjPHDoC7sBNgavHQfRn9jv9AwHqKakOBr9vqrdQv_TXsMxPKsghwQNY6llxojSKZfbYXA5i2mGpfUuU7bbeBUYvclUBL5g5I94LkeyjsWJE2dEZGiOlrJs01QMIilqcddvDY2tlFn6-RvLfrPTEYCCZpDSkLotaI7eo8lulD7pnNociQZZDWx2Vg4RXJM-M_dOrxW8-N3wl2meUEcKN3dH-JfAydK4yFrUxBIhi4vYcbN3GJpF_LhS2FrVtKzM2mIjXY03qTTBQ076YwvbN3NG6h5_rElBJGx1zd6LuefQ5KDxw/p.jpeg?fv_content=true&amp;size_mode=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942975"/>
            <a:ext cx="2131961" cy="4972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ucfd88da3014a51af74fc1926755.previews.dropboxusercontent.com/p/thumb/AAstlq4D4KJMvOsk2E0-0eznkeXFixcIDjiIHJPEYsFn0ofPG_UrIiMsvKVNyjoyhLpaarB4424ipB9eQjEjF4WK4owlj64CXWGU2bdG92DvWj3VhjHOzwkUJwgQUs1uxaqw0QhEAce-6HmrdUplCsA6BHu1uC71pV_cnCXc7VWTOi-T0pjwuQun-0prg38LOHLVhsJUV_I7at270UswSLuoktBlc1G4JhlwTwVpwBGxdq2zGaA9LD7FTBUPidaE5ukTvdsmPk1IMgElkN7_fDz6RQEzeHlix-hJ5fjBfs9jpiSZszdA0meKK3aB990iE5OT8LhuE9D5OviDyr-M4PnWQPkqs-lbeMIhX49uCLSTssrZNM2Lr4g5n18eQOc3_0EHN8xonhAzCfAZ1v2HGUSf0t1sym8itEfp7E982K6JDA/p.jpeg?fv_content=true&amp;size_mode=5">
            <a:extLst>
              <a:ext uri="{FF2B5EF4-FFF2-40B4-BE49-F238E27FC236}">
                <a16:creationId xmlns:a16="http://schemas.microsoft.com/office/drawing/2014/main" id="{66E75E54-CDD1-4D5C-8BA1-457811DD6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143000"/>
            <a:ext cx="5208160" cy="30832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uc0a3555c2d23f225002bf01746b.previews.dropboxusercontent.com/p/thumb/AAtJz1j33KsIVHqCFFkaZOVD-91KQGH6FbFPM6KvvsT0CJJNdcPaDS0fsSNncvoz_nIUI8z-Dx6KO7RG7RZ798Wzeb-RXDStDoeelS6O_p8DyfFO3UMIwVSrgHdLBBuTyJvFkljf3SESlDmSWvNPy3cfu-m0DpsrytvKJbZe3ohr1pIguR5XNz1VwWIveemYBmyaPWIcaTa6GiyRMoqI5M58exvXSDzSoUa3e_QcH6W3YRWiy04IrVTeRpHUdUkas35fAzIWUcJtDTXIaKODEyVrjQqlg61etzAnXi1BWISwCaJNzSGGs3_ewfKwNCNUXto8M41pv7ZnFiT34OzDR2A-pBM7fVoiNVgJnxowe9gT7g/p.jpeg?fv_content=true&amp;size_mode=5">
            <a:extLst>
              <a:ext uri="{FF2B5EF4-FFF2-40B4-BE49-F238E27FC236}">
                <a16:creationId xmlns:a16="http://schemas.microsoft.com/office/drawing/2014/main" id="{099745D4-E615-44D1-B1DC-955F67F678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26043">
            <a:off x="5842960" y="3222304"/>
            <a:ext cx="2529484" cy="31618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ucd5f276002bd366eeb5ab717bf3.previews.dropboxusercontent.com/p/thumb/AAuqExr_FoWo-URB1Ia_jqq011o93xFPoG04tZYqswFU1J4gjGFlbQS-1pWmb5yQeBvthxWLUC6Ba1wfYmGlCW_zu2s2SKGUkzNrwHztkdutBG52LwJnLHShf85ySdXqHPqZSN1SzHJjpypsnSGG0M5vtZdHyTc2dQgMrezsjG3VC8CV4PLJos-52ubqgYfJisKOMw3MwoIOqYAfGAOff0KxJnXD-_STRID3JIps7p8_HxWKjlswPKIWXv3KhbA35I0qNdrqx2Roi7JqoofwlHpIQoPMmNTLUpoKa5Qpv5Erasx0-8M_DUHJc8dIhRF4c9HG4inhix5PWXG__8b9n-IRH8Bwb-flyCZCDuLfDIe19EH3GDRgfxo715b_nSTPY8a5NuyrNmy1Mzxlmzme0HvfsFA0m8KGon5hhcE22AobVa5gImKDC_0edkYylrFZcyZ2Mja9x2ZuGOPnxKBiIDjIiQGbmZJyUz73rHfatLPwl4hTLLl17PDS2KT9Gjp2LFQZZ0yK7MN7c2D1M0bV6o_OB8TABAaU6HgabpMALYYKL7V3t7MtCSLZ7tjonvRud0QOlkU8YdjJI2SN_4fPWgE82vu8XVZJ02isAuBgeiGQXHwe70c3eO5pebmeJulKEGpwFKuTRfHKuF7SW_mcYRVKGcA7WtxX5eXr_rtnMuJZSauFUWKeG3cjw3qQkHzPnNg0Oh7jHWYBdsOy4xt0UhlnircdfJx6qssdquCo5H3nLzePql6CAFZoxkWXYRVD4CU8rgelLZ1wJFjNxjxYSiN1RUJg5mKLznIYa7NNwTwkuEQnuU-inSs5z5D4qUmrGDakmwPlaBt0feaWtXIF4d30FxXNYT-dL41eQtP2y7a_G5IagzDcogWdL1yv_tJKk1Xf__U94eQudGQ5WchqzliD-n2-OsaBdtmwU3gVakf4UPbhcqWPNEr8Q2sHHxNU_S6evP9VN58Qnb20om7h5V1x/p.png?fv_content=true&amp;size_mode=5">
            <a:extLst>
              <a:ext uri="{FF2B5EF4-FFF2-40B4-BE49-F238E27FC236}">
                <a16:creationId xmlns:a16="http://schemas.microsoft.com/office/drawing/2014/main" id="{00D35B1C-94D4-429E-8375-3C2662848D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5481" y="3429000"/>
            <a:ext cx="2356599" cy="2902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305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965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DB1B-7B8E-AC41-BFBF-A2F9988E5386}"/>
              </a:ext>
            </a:extLst>
          </p:cNvPr>
          <p:cNvSpPr>
            <a:spLocks noGrp="1"/>
          </p:cNvSpPr>
          <p:nvPr>
            <p:ph type="title"/>
          </p:nvPr>
        </p:nvSpPr>
        <p:spPr/>
        <p:txBody>
          <a:bodyPr/>
          <a:lstStyle/>
          <a:p>
            <a:r>
              <a:rPr lang="en-US"/>
              <a:t>Steps</a:t>
            </a:r>
          </a:p>
        </p:txBody>
      </p:sp>
      <p:sp>
        <p:nvSpPr>
          <p:cNvPr id="3" name="Content Placeholder 2">
            <a:extLst>
              <a:ext uri="{FF2B5EF4-FFF2-40B4-BE49-F238E27FC236}">
                <a16:creationId xmlns:a16="http://schemas.microsoft.com/office/drawing/2014/main" id="{DF9B9E41-9BEE-3949-AD49-0921ECEBC23A}"/>
              </a:ext>
            </a:extLst>
          </p:cNvPr>
          <p:cNvSpPr>
            <a:spLocks noGrp="1"/>
          </p:cNvSpPr>
          <p:nvPr>
            <p:ph idx="1"/>
          </p:nvPr>
        </p:nvSpPr>
        <p:spPr>
          <a:xfrm>
            <a:off x="457200" y="1600200"/>
            <a:ext cx="8001000" cy="4876800"/>
          </a:xfrm>
        </p:spPr>
        <p:txBody>
          <a:bodyPr>
            <a:normAutofit fontScale="77500" lnSpcReduction="20000"/>
          </a:bodyPr>
          <a:lstStyle/>
          <a:p>
            <a:r>
              <a:rPr lang="en-US" dirty="0"/>
              <a:t>Students come to school to pick up THEIR diploma</a:t>
            </a:r>
          </a:p>
          <a:p>
            <a:r>
              <a:rPr lang="en-US" dirty="0"/>
              <a:t>They wear THEIR cap and gown</a:t>
            </a:r>
          </a:p>
          <a:p>
            <a:r>
              <a:rPr lang="en-US" dirty="0"/>
              <a:t>They</a:t>
            </a:r>
            <a:r>
              <a:rPr lang="en-US" baseline="0" dirty="0"/>
              <a:t> drive up in parking lot and get THEIR diploma</a:t>
            </a:r>
          </a:p>
          <a:p>
            <a:r>
              <a:rPr lang="en-US" baseline="0" dirty="0"/>
              <a:t>Then walk over to OUR well spaced photo area</a:t>
            </a:r>
          </a:p>
          <a:p>
            <a:r>
              <a:rPr lang="en-US" baseline="0" dirty="0"/>
              <a:t>Perhaps, we have a tent</a:t>
            </a:r>
          </a:p>
          <a:p>
            <a:r>
              <a:rPr lang="en-US" baseline="0" dirty="0"/>
              <a:t>Use a background for TKO – have some good background choices</a:t>
            </a:r>
          </a:p>
          <a:p>
            <a:r>
              <a:rPr lang="en-US" baseline="0" dirty="0"/>
              <a:t>Have subjects register on their phone via QR code</a:t>
            </a:r>
          </a:p>
          <a:p>
            <a:r>
              <a:rPr lang="en-US" baseline="0" dirty="0"/>
              <a:t>We take 3 QUICK shots - with their diploma cover</a:t>
            </a:r>
          </a:p>
          <a:p>
            <a:r>
              <a:rPr lang="en-US" baseline="0" dirty="0"/>
              <a:t>They are sent “proofs” – could select image for virtual ceremony</a:t>
            </a:r>
          </a:p>
          <a:p>
            <a:r>
              <a:rPr lang="en-US" baseline="0" dirty="0"/>
              <a:t>They can buy things online from us =</a:t>
            </a:r>
            <a:r>
              <a:rPr lang="en-US" dirty="0"/>
              <a:t> $$$</a:t>
            </a:r>
            <a:endParaRPr lang="en-US" baseline="0" dirty="0"/>
          </a:p>
          <a:p>
            <a:r>
              <a:rPr lang="en-US" dirty="0"/>
              <a:t>We also have identified image for the virtual ceremony</a:t>
            </a:r>
          </a:p>
          <a:p>
            <a:endParaRPr lang="en-US" dirty="0"/>
          </a:p>
        </p:txBody>
      </p:sp>
      <p:pic>
        <p:nvPicPr>
          <p:cNvPr id="4" name="Picture 3">
            <a:extLst>
              <a:ext uri="{FF2B5EF4-FFF2-40B4-BE49-F238E27FC236}">
                <a16:creationId xmlns:a16="http://schemas.microsoft.com/office/drawing/2014/main" id="{52E2B5A9-C427-4A91-8C6D-C4439E45B57B}"/>
              </a:ext>
            </a:extLst>
          </p:cNvPr>
          <p:cNvPicPr>
            <a:picLocks noChangeAspect="1"/>
          </p:cNvPicPr>
          <p:nvPr/>
        </p:nvPicPr>
        <p:blipFill>
          <a:blip r:embed="rId3"/>
          <a:stretch>
            <a:fillRect/>
          </a:stretch>
        </p:blipFill>
        <p:spPr>
          <a:xfrm>
            <a:off x="7620000" y="369490"/>
            <a:ext cx="1181482" cy="1230710"/>
          </a:xfrm>
          <a:prstGeom prst="rect">
            <a:avLst/>
          </a:prstGeom>
          <a:noFill/>
        </p:spPr>
      </p:pic>
    </p:spTree>
    <p:extLst>
      <p:ext uri="{BB962C8B-B14F-4D97-AF65-F5344CB8AC3E}">
        <p14:creationId xmlns:p14="http://schemas.microsoft.com/office/powerpoint/2010/main" val="1240907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EBB50-7A1E-5D40-9156-EBA8459F82FF}"/>
              </a:ext>
            </a:extLst>
          </p:cNvPr>
          <p:cNvSpPr>
            <a:spLocks noGrp="1"/>
          </p:cNvSpPr>
          <p:nvPr>
            <p:ph type="title"/>
          </p:nvPr>
        </p:nvSpPr>
        <p:spPr/>
        <p:txBody>
          <a:bodyPr>
            <a:normAutofit/>
          </a:bodyPr>
          <a:lstStyle/>
          <a:p>
            <a:pPr lvl="0"/>
            <a:r>
              <a:rPr lang="en-US"/>
              <a:t>Other thoughts</a:t>
            </a:r>
          </a:p>
        </p:txBody>
      </p:sp>
      <p:sp>
        <p:nvSpPr>
          <p:cNvPr id="3" name="Content Placeholder 2">
            <a:extLst>
              <a:ext uri="{FF2B5EF4-FFF2-40B4-BE49-F238E27FC236}">
                <a16:creationId xmlns:a16="http://schemas.microsoft.com/office/drawing/2014/main" id="{6477C61F-1F76-DF48-9095-7A7192538827}"/>
              </a:ext>
            </a:extLst>
          </p:cNvPr>
          <p:cNvSpPr>
            <a:spLocks noGrp="1"/>
          </p:cNvSpPr>
          <p:nvPr>
            <p:ph idx="1"/>
          </p:nvPr>
        </p:nvSpPr>
        <p:spPr/>
        <p:txBody>
          <a:bodyPr/>
          <a:lstStyle/>
          <a:p>
            <a:r>
              <a:rPr lang="en-US" u="sng"/>
              <a:t>We</a:t>
            </a:r>
            <a:r>
              <a:rPr lang="en-US"/>
              <a:t> take the photos so we get CONSISTENT images for the ceremony</a:t>
            </a:r>
          </a:p>
          <a:p>
            <a:r>
              <a:rPr lang="en-US"/>
              <a:t>If they do not have caps and gowns, they come dressed nicely and get diploma picture</a:t>
            </a:r>
          </a:p>
          <a:p>
            <a:r>
              <a:rPr lang="en-US"/>
              <a:t>Might be done over more than one day</a:t>
            </a:r>
          </a:p>
          <a:p>
            <a:r>
              <a:rPr lang="en-US"/>
              <a:t>We might have multiple setups	</a:t>
            </a:r>
          </a:p>
        </p:txBody>
      </p:sp>
    </p:spTree>
    <p:extLst>
      <p:ext uri="{BB962C8B-B14F-4D97-AF65-F5344CB8AC3E}">
        <p14:creationId xmlns:p14="http://schemas.microsoft.com/office/powerpoint/2010/main" val="1872328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82154-E995-4660-AF7E-7FF942841625}"/>
              </a:ext>
            </a:extLst>
          </p:cNvPr>
          <p:cNvSpPr>
            <a:spLocks noGrp="1"/>
          </p:cNvSpPr>
          <p:nvPr>
            <p:ph type="title"/>
          </p:nvPr>
        </p:nvSpPr>
        <p:spPr>
          <a:xfrm>
            <a:off x="457200" y="274638"/>
            <a:ext cx="7467600" cy="1143000"/>
          </a:xfrm>
        </p:spPr>
        <p:txBody>
          <a:bodyPr wrap="square" anchor="ctr">
            <a:normAutofit/>
          </a:bodyPr>
          <a:lstStyle/>
          <a:p>
            <a:pPr>
              <a:lnSpc>
                <a:spcPct val="90000"/>
              </a:lnSpc>
            </a:pPr>
            <a:r>
              <a:rPr lang="en-US" sz="3600" dirty="0"/>
              <a:t>Solutions for Ceremonies</a:t>
            </a:r>
          </a:p>
        </p:txBody>
      </p:sp>
      <p:pic>
        <p:nvPicPr>
          <p:cNvPr id="10" name="Picture 9" descr="A close up of a logo&#10;&#10;Description automatically generated">
            <a:extLst>
              <a:ext uri="{FF2B5EF4-FFF2-40B4-BE49-F238E27FC236}">
                <a16:creationId xmlns:a16="http://schemas.microsoft.com/office/drawing/2014/main" id="{B5F9D462-C28F-4BD3-A698-30F09D7BE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5731"/>
            <a:ext cx="3581400" cy="3581400"/>
          </a:xfrm>
          <a:prstGeom prst="rect">
            <a:avLst/>
          </a:prstGeom>
        </p:spPr>
      </p:pic>
      <p:pic>
        <p:nvPicPr>
          <p:cNvPr id="3" name="Picture 2">
            <a:extLst>
              <a:ext uri="{FF2B5EF4-FFF2-40B4-BE49-F238E27FC236}">
                <a16:creationId xmlns:a16="http://schemas.microsoft.com/office/drawing/2014/main" id="{91DEEEB3-9A70-46BF-A13B-7BA05B737E53}"/>
              </a:ext>
            </a:extLst>
          </p:cNvPr>
          <p:cNvPicPr>
            <a:picLocks noChangeAspect="1"/>
          </p:cNvPicPr>
          <p:nvPr/>
        </p:nvPicPr>
        <p:blipFill>
          <a:blip r:embed="rId4"/>
          <a:stretch>
            <a:fillRect/>
          </a:stretch>
        </p:blipFill>
        <p:spPr>
          <a:xfrm>
            <a:off x="905845" y="3048000"/>
            <a:ext cx="2684109" cy="2794360"/>
          </a:xfrm>
          <a:prstGeom prst="rect">
            <a:avLst/>
          </a:prstGeom>
        </p:spPr>
      </p:pic>
    </p:spTree>
    <p:extLst>
      <p:ext uri="{BB962C8B-B14F-4D97-AF65-F5344CB8AC3E}">
        <p14:creationId xmlns:p14="http://schemas.microsoft.com/office/powerpoint/2010/main" val="586789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CE1D7-5A68-42B6-8274-303CD669A386}"/>
              </a:ext>
            </a:extLst>
          </p:cNvPr>
          <p:cNvSpPr>
            <a:spLocks noGrp="1"/>
          </p:cNvSpPr>
          <p:nvPr>
            <p:ph type="title"/>
          </p:nvPr>
        </p:nvSpPr>
        <p:spPr/>
        <p:txBody>
          <a:bodyPr/>
          <a:lstStyle/>
          <a:p>
            <a:r>
              <a:rPr lang="en-US" dirty="0"/>
              <a:t>Intro letters</a:t>
            </a:r>
          </a:p>
        </p:txBody>
      </p:sp>
      <p:pic>
        <p:nvPicPr>
          <p:cNvPr id="4" name="Picture 3" descr="A screenshot of text&#10;&#10;Description automatically generated">
            <a:extLst>
              <a:ext uri="{FF2B5EF4-FFF2-40B4-BE49-F238E27FC236}">
                <a16:creationId xmlns:a16="http://schemas.microsoft.com/office/drawing/2014/main" id="{F9B3B8D5-812D-4666-9B84-E00E695B3A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450774"/>
            <a:ext cx="3615572" cy="4648200"/>
          </a:xfrm>
          <a:prstGeom prst="rect">
            <a:avLst/>
          </a:prstGeom>
        </p:spPr>
      </p:pic>
    </p:spTree>
    <p:extLst>
      <p:ext uri="{BB962C8B-B14F-4D97-AF65-F5344CB8AC3E}">
        <p14:creationId xmlns:p14="http://schemas.microsoft.com/office/powerpoint/2010/main" val="3644183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EA1368-7A8C-4846-861D-487335CC00D4}"/>
              </a:ext>
            </a:extLst>
          </p:cNvPr>
          <p:cNvSpPr>
            <a:spLocks noGrp="1"/>
          </p:cNvSpPr>
          <p:nvPr>
            <p:ph type="body" idx="1"/>
          </p:nvPr>
        </p:nvSpPr>
        <p:spPr/>
        <p:txBody>
          <a:bodyPr/>
          <a:lstStyle/>
          <a:p>
            <a:r>
              <a:rPr lang="en-US" sz="2800" dirty="0"/>
              <a:t>Options for schools and photographers</a:t>
            </a:r>
          </a:p>
        </p:txBody>
      </p:sp>
      <p:pic>
        <p:nvPicPr>
          <p:cNvPr id="6" name="Picture 5" descr="A close up of a logo&#10;&#10;Description automatically generated">
            <a:extLst>
              <a:ext uri="{FF2B5EF4-FFF2-40B4-BE49-F238E27FC236}">
                <a16:creationId xmlns:a16="http://schemas.microsoft.com/office/drawing/2014/main" id="{4937C3DE-5BF9-4758-B7B1-F8BDDA3FB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695100"/>
            <a:ext cx="3581400" cy="3581400"/>
          </a:xfrm>
          <a:prstGeom prst="rect">
            <a:avLst/>
          </a:prstGeom>
        </p:spPr>
      </p:pic>
    </p:spTree>
    <p:extLst>
      <p:ext uri="{BB962C8B-B14F-4D97-AF65-F5344CB8AC3E}">
        <p14:creationId xmlns:p14="http://schemas.microsoft.com/office/powerpoint/2010/main" val="4131455797"/>
      </p:ext>
    </p:extLst>
  </p:cSld>
  <p:clrMapOvr>
    <a:masterClrMapping/>
  </p:clrMapOvr>
</p:sld>
</file>

<file path=ppt/theme/theme1.xml><?xml version="1.0" encoding="utf-8"?>
<a:theme xmlns:a="http://schemas.openxmlformats.org/drawingml/2006/main" name="Techni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Franklin Gothic Boo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TotalTime>
  <Words>2005</Words>
  <Application>Microsoft Office PowerPoint</Application>
  <PresentationFormat>On-screen Show (4:3)</PresentationFormat>
  <Paragraphs>272</Paragraphs>
  <Slides>44</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Franklin Gothic Book</vt:lpstr>
      <vt:lpstr>Wingdings 2</vt:lpstr>
      <vt:lpstr>Technic</vt:lpstr>
      <vt:lpstr>Graduation Solutions  What’s in it for you?  And how can you help schools? Update April 11, 2020</vt:lpstr>
      <vt:lpstr>Solutions for Ceremonies</vt:lpstr>
      <vt:lpstr>Arrange with the LOCAL school to do the drive thru ceremony and/or virtual ceremony</vt:lpstr>
      <vt:lpstr>We do this because:</vt:lpstr>
      <vt:lpstr>Steps</vt:lpstr>
      <vt:lpstr>Other thoughts</vt:lpstr>
      <vt:lpstr>Solutions for Ceremonies</vt:lpstr>
      <vt:lpstr>Intro letters</vt:lpstr>
      <vt:lpstr>PowerPoint Presentation</vt:lpstr>
      <vt:lpstr>Ways to celebrate graduates</vt:lpstr>
      <vt:lpstr>Ways to celebrate graduates</vt:lpstr>
      <vt:lpstr>Ways to celebrate graduates</vt:lpstr>
      <vt:lpstr>Ways to celebrate graduates- NEW</vt:lpstr>
      <vt:lpstr>Ways to celebrate graduates</vt:lpstr>
      <vt:lpstr>Ways to celebrate graduates</vt:lpstr>
      <vt:lpstr>Ways to celebrate graduates</vt:lpstr>
      <vt:lpstr>Ways to celebrate graduates</vt:lpstr>
      <vt:lpstr>Ways to celebrate graduates</vt:lpstr>
      <vt:lpstr>Ways to celebrate graduates</vt:lpstr>
      <vt:lpstr>Ways to celebrate graduates</vt:lpstr>
      <vt:lpstr>Grad Options</vt:lpstr>
      <vt:lpstr>Grad Options</vt:lpstr>
      <vt:lpstr>An Virtual Celebration</vt:lpstr>
      <vt:lpstr>An Virtual Celebration</vt:lpstr>
      <vt:lpstr>An Virtual Celebration</vt:lpstr>
      <vt:lpstr>An Virtual Celebration</vt:lpstr>
      <vt:lpstr>An Virtual Celebration</vt:lpstr>
      <vt:lpstr>Ways to celebrate graduates</vt:lpstr>
      <vt:lpstr>Ways to celebrate graduates</vt:lpstr>
      <vt:lpstr>Ways to celebrate graduates</vt:lpstr>
      <vt:lpstr>Ways to celebrate graduates</vt:lpstr>
      <vt:lpstr>Ways to celebrate graduates</vt:lpstr>
      <vt:lpstr>Tools you can use to sell these ideas</vt:lpstr>
      <vt:lpstr> Start communicating with schools  Watch for our Virtual Celebration info  Get training on PhotoMatch, QR codes and Grad tag  See candid.com</vt:lpstr>
      <vt:lpstr>Thank yOu</vt:lpstr>
      <vt:lpstr>PowerPoint Presentation</vt:lpstr>
      <vt:lpstr>If you already have photos of the Graduates/ Seniors</vt:lpstr>
      <vt:lpstr>Let grads upload their own pics to get commemorative products</vt:lpstr>
      <vt:lpstr>Products you can use NOW</vt:lpstr>
      <vt:lpst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Graduation Solutions  What’s in it for you?  And how can you help schools?</dc:title>
  <dc:creator>Alison Counts</dc:creator>
  <cp:lastModifiedBy>Alison Counts</cp:lastModifiedBy>
  <cp:revision>9</cp:revision>
  <dcterms:created xsi:type="dcterms:W3CDTF">2020-04-11T15:28:08Z</dcterms:created>
  <dcterms:modified xsi:type="dcterms:W3CDTF">2020-04-11T17:11:52Z</dcterms:modified>
</cp:coreProperties>
</file>